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wdp" ContentType="image/vnd.ms-photo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ommentAuthors.xml" ContentType="application/vnd.openxmlformats-officedocument.presentationml.commentAuthor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4"/>
  </p:notesMasterIdLst>
  <p:sldIdLst>
    <p:sldId id="264" r:id="rId3"/>
    <p:sldId id="267" r:id="rId5"/>
    <p:sldId id="265" r:id="rId6"/>
    <p:sldId id="266" r:id="rId7"/>
    <p:sldId id="277" r:id="rId8"/>
    <p:sldId id="273" r:id="rId9"/>
    <p:sldId id="270" r:id="rId10"/>
    <p:sldId id="271" r:id="rId11"/>
  </p:sldIdLst>
  <p:sldSz cx="12192000" cy="6858000"/>
  <p:notesSz cx="7103745" cy="10234295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周" initials="周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82" d="100"/>
          <a:sy n="82" d="100"/>
        </p:scale>
        <p:origin x="672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slide" Target="slides/slide2.xml"/><Relationship Id="rId4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5" Type="http://schemas.openxmlformats.org/officeDocument/2006/relationships/commentAuthors" Target="commentAuthors.xml"/><Relationship Id="rId14" Type="http://schemas.openxmlformats.org/officeDocument/2006/relationships/tableStyles" Target="tableStyles.xml"/><Relationship Id="rId13" Type="http://schemas.openxmlformats.org/officeDocument/2006/relationships/viewProps" Target="viewProps.xml"/><Relationship Id="rId12" Type="http://schemas.openxmlformats.org/officeDocument/2006/relationships/presProps" Target="presProps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8290" cy="51349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4023812" y="0"/>
            <a:ext cx="3078290" cy="51349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A48B96-639E-45A3-A0BA-2464DFDB1FAA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481584" y="1279287"/>
            <a:ext cx="6140577" cy="34540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710375" y="4925254"/>
            <a:ext cx="5682996" cy="402975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9720804"/>
            <a:ext cx="3078290" cy="51349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4023812" y="9720804"/>
            <a:ext cx="3078290" cy="51349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837353-30EB-4A48-80EB-173D804AEFBD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Two types available at the moment.</a:t>
            </a:r>
            <a:endParaRPr lang="nb-NO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D5007AE-5F5D-4038-A134-0F56FC669FEC}" type="slidenum">
              <a:rPr lang="en-GB" smtClean="0">
                <a:solidFill>
                  <a:prstClr val="black"/>
                </a:solidFill>
              </a:rPr>
            </a:fld>
            <a:endParaRPr lang="en-GB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Two types available at the moment.</a:t>
            </a:r>
            <a:endParaRPr lang="nb-NO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D5007AE-5F5D-4038-A134-0F56FC669FEC}" type="slidenum">
              <a:rPr lang="en-GB" smtClean="0">
                <a:solidFill>
                  <a:prstClr val="black"/>
                </a:solidFill>
              </a:rPr>
            </a:fld>
            <a:endParaRPr lang="en-GB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/>
          <p:cNvSpPr>
            <a:spLocks noGrp="1"/>
          </p:cNvSpPr>
          <p:nvPr>
            <p:ph/>
          </p:nvPr>
        </p:nvSpPr>
        <p:spPr>
          <a:xfrm>
            <a:off x="838200" y="365125"/>
            <a:ext cx="10515600" cy="58118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1186774" y="1778438"/>
            <a:ext cx="4873574" cy="823912"/>
          </a:xfrm>
        </p:spPr>
        <p:txBody>
          <a:bodyPr anchor="ctr" anchorCtr="0"/>
          <a:lstStyle>
            <a:lvl1pPr marL="0" indent="0">
              <a:buNone/>
              <a:defRPr sz="2800"/>
            </a:lvl1pPr>
            <a:lvl2pPr marL="457200" indent="0">
              <a:buNone/>
              <a:defRPr sz="2400"/>
            </a:lvl2pPr>
            <a:lvl3pPr marL="914400" indent="0">
              <a:buNone/>
              <a:defRPr sz="2000"/>
            </a:lvl3pPr>
            <a:lvl4pPr marL="1371600" indent="0">
              <a:buNone/>
              <a:defRPr sz="1800"/>
            </a:lvl4pPr>
            <a:lvl5pPr marL="1828800" indent="0">
              <a:buNone/>
              <a:defRPr sz="1800"/>
            </a:lvl5pPr>
            <a:lvl6pPr marL="2286000" indent="0">
              <a:buNone/>
              <a:defRPr sz="1800"/>
            </a:lvl6pPr>
            <a:lvl7pPr marL="2743200" indent="0">
              <a:buNone/>
              <a:defRPr sz="1800"/>
            </a:lvl7pPr>
            <a:lvl8pPr marL="3200400" indent="0">
              <a:buNone/>
              <a:defRPr sz="1800"/>
            </a:lvl8pPr>
            <a:lvl9pPr marL="3657600" indent="0">
              <a:buNone/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1186774" y="2665379"/>
            <a:ext cx="4873574" cy="3524284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256938" y="1778438"/>
            <a:ext cx="4897576" cy="823912"/>
          </a:xfrm>
        </p:spPr>
        <p:txBody>
          <a:bodyPr anchor="ctr" anchorCtr="0"/>
          <a:lstStyle>
            <a:lvl1pPr marL="0" indent="0">
              <a:buNone/>
              <a:defRPr sz="2800"/>
            </a:lvl1pPr>
            <a:lvl2pPr marL="457200" indent="0">
              <a:buNone/>
              <a:defRPr sz="2400"/>
            </a:lvl2pPr>
            <a:lvl3pPr marL="914400" indent="0">
              <a:buNone/>
              <a:defRPr sz="2000"/>
            </a:lvl3pPr>
            <a:lvl4pPr marL="1371600" indent="0">
              <a:buNone/>
              <a:defRPr sz="1800"/>
            </a:lvl4pPr>
            <a:lvl5pPr marL="1828800" indent="0">
              <a:buNone/>
              <a:defRPr sz="1800"/>
            </a:lvl5pPr>
            <a:lvl6pPr marL="2286000" indent="0">
              <a:buNone/>
              <a:defRPr sz="1800"/>
            </a:lvl6pPr>
            <a:lvl7pPr marL="2743200" indent="0">
              <a:buNone/>
              <a:defRPr sz="1800"/>
            </a:lvl7pPr>
            <a:lvl8pPr marL="3200400" indent="0">
              <a:buNone/>
              <a:defRPr sz="1800"/>
            </a:lvl8pPr>
            <a:lvl9pPr marL="3657600" indent="0">
              <a:buNone/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256938" y="2665379"/>
            <a:ext cx="4897576" cy="3524284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4165349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457201"/>
            <a:ext cx="6172200" cy="540385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4165349" cy="3811588"/>
          </a:xfrm>
        </p:spPr>
        <p:txBody>
          <a:bodyPr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1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2F288E0-7875-42C4-84C8-98DBBD3BF4D2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9BB5D0-35E4-459D-AEF3-FE4D7C45CC19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7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7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7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7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7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7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7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7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7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9" Type="http://schemas.openxmlformats.org/officeDocument/2006/relationships/tags" Target="../tags/tag3.xml"/><Relationship Id="rId8" Type="http://schemas.openxmlformats.org/officeDocument/2006/relationships/tags" Target="../tags/tag2.xml"/><Relationship Id="rId7" Type="http://schemas.microsoft.com/office/2007/relationships/hdphoto" Target="../media/image7.wdp"/><Relationship Id="rId6" Type="http://schemas.openxmlformats.org/officeDocument/2006/relationships/image" Target="../media/image6.jpeg"/><Relationship Id="rId5" Type="http://schemas.openxmlformats.org/officeDocument/2006/relationships/tags" Target="../tags/tag1.xml"/><Relationship Id="rId4" Type="http://schemas.openxmlformats.org/officeDocument/2006/relationships/image" Target="../media/image5.png"/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3" Type="http://schemas.openxmlformats.org/officeDocument/2006/relationships/slideLayout" Target="../slideLayouts/slideLayout2.xml"/><Relationship Id="rId12" Type="http://schemas.openxmlformats.org/officeDocument/2006/relationships/image" Target="../media/image10.jpeg"/><Relationship Id="rId11" Type="http://schemas.microsoft.com/office/2007/relationships/hdphoto" Target="../media/image9.wdp"/><Relationship Id="rId10" Type="http://schemas.openxmlformats.org/officeDocument/2006/relationships/image" Target="../media/image8.png"/><Relationship Id="rId1" Type="http://schemas.openxmlformats.org/officeDocument/2006/relationships/image" Target="../media/image2.png"/></Relationships>
</file>

<file path=ppt/slides/_rels/slide8.xml.rels><?xml version="1.0" encoding="UTF-8" standalone="yes"?>
<Relationships xmlns="http://schemas.openxmlformats.org/package/2006/relationships"><Relationship Id="rId9" Type="http://schemas.openxmlformats.org/officeDocument/2006/relationships/tags" Target="../tags/tag6.xml"/><Relationship Id="rId8" Type="http://schemas.openxmlformats.org/officeDocument/2006/relationships/tags" Target="../tags/tag5.xml"/><Relationship Id="rId7" Type="http://schemas.openxmlformats.org/officeDocument/2006/relationships/tags" Target="../tags/tag4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Relationship Id="rId3" Type="http://schemas.openxmlformats.org/officeDocument/2006/relationships/image" Target="../media/image10.jpeg"/><Relationship Id="rId2" Type="http://schemas.openxmlformats.org/officeDocument/2006/relationships/image" Target="../media/image5.png"/><Relationship Id="rId15" Type="http://schemas.openxmlformats.org/officeDocument/2006/relationships/slideLayout" Target="../slideLayouts/slideLayout2.xml"/><Relationship Id="rId14" Type="http://schemas.microsoft.com/office/2007/relationships/hdphoto" Target="../media/image15.wdp"/><Relationship Id="rId13" Type="http://schemas.openxmlformats.org/officeDocument/2006/relationships/image" Target="../media/image14.png"/><Relationship Id="rId12" Type="http://schemas.openxmlformats.org/officeDocument/2006/relationships/tags" Target="../tags/tag9.xml"/><Relationship Id="rId11" Type="http://schemas.openxmlformats.org/officeDocument/2006/relationships/tags" Target="../tags/tag8.xml"/><Relationship Id="rId10" Type="http://schemas.openxmlformats.org/officeDocument/2006/relationships/tags" Target="../tags/tag7.xml"/><Relationship Id="rId1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22437" y="-8467"/>
            <a:ext cx="12157287" cy="751840"/>
          </a:xfrm>
          <a:prstGeom prst="rect">
            <a:avLst/>
          </a:prstGeom>
          <a:gradFill>
            <a:gsLst>
              <a:gs pos="0">
                <a:srgbClr val="FE4444"/>
              </a:gs>
              <a:gs pos="100000">
                <a:srgbClr val="832B2B"/>
              </a:gs>
            </a:gsLst>
            <a:lin ang="16200000" scaled="0"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 altLang="zh-CN" sz="2400"/>
          </a:p>
        </p:txBody>
      </p:sp>
      <p:sp>
        <p:nvSpPr>
          <p:cNvPr id="10" name="Rectangle 9"/>
          <p:cNvSpPr/>
          <p:nvPr/>
        </p:nvSpPr>
        <p:spPr>
          <a:xfrm>
            <a:off x="10463651" y="4865097"/>
            <a:ext cx="2286000" cy="5029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nb-NO" sz="1335" dirty="0">
              <a:solidFill>
                <a:prstClr val="black"/>
              </a:solidFill>
            </a:endParaRPr>
          </a:p>
          <a:p>
            <a:endParaRPr lang="nb-NO" sz="1335" b="1" dirty="0">
              <a:solidFill>
                <a:prstClr val="black"/>
              </a:solidFill>
            </a:endParaRPr>
          </a:p>
        </p:txBody>
      </p:sp>
      <p:sp>
        <p:nvSpPr>
          <p:cNvPr id="6" name="矩形 5"/>
          <p:cNvSpPr/>
          <p:nvPr/>
        </p:nvSpPr>
        <p:spPr>
          <a:xfrm>
            <a:off x="11853" y="55033"/>
            <a:ext cx="12168293" cy="6248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zh-CN" sz="3465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8004Q-48V </a:t>
            </a:r>
            <a:r>
              <a:rPr lang="zh-CN" altLang="en-US" sz="3465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充电机介绍</a:t>
            </a:r>
            <a:endParaRPr lang="zh-CN" altLang="en-US" sz="3465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pic>
        <p:nvPicPr>
          <p:cNvPr id="2" name="图片 1" descr="8020-285"/>
          <p:cNvPicPr>
            <a:picLocks noChangeAspect="1"/>
          </p:cNvPicPr>
          <p:nvPr/>
        </p:nvPicPr>
        <p:blipFill>
          <a:blip r:embed="rId1"/>
          <a:srcRect l="29750" t="4768" r="31177" b="5808"/>
          <a:stretch>
            <a:fillRect/>
          </a:stretch>
        </p:blipFill>
        <p:spPr>
          <a:xfrm>
            <a:off x="4046220" y="1788160"/>
            <a:ext cx="3457575" cy="3726180"/>
          </a:xfrm>
          <a:prstGeom prst="rect">
            <a:avLst/>
          </a:prstGeom>
        </p:spPr>
      </p:pic>
      <p:sp>
        <p:nvSpPr>
          <p:cNvPr id="17" name="TextBox 16"/>
          <p:cNvSpPr txBox="1"/>
          <p:nvPr/>
        </p:nvSpPr>
        <p:spPr>
          <a:xfrm>
            <a:off x="8086784" y="5697383"/>
            <a:ext cx="3744416" cy="78930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r"/>
            <a:r>
              <a:rPr lang="zh-CN" altLang="en-US" sz="16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elvetica Regular" charset="0"/>
              </a:rPr>
              <a:t>尼讯（上海）科技有限公司</a:t>
            </a:r>
            <a:endParaRPr lang="en-US" altLang="zh-CN" sz="1600" dirty="0" smtClean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pPr algn="r"/>
            <a:r>
              <a:rPr lang="en-US" altLang="zh-CN" sz="16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sales01@naythantech.com</a:t>
            </a:r>
            <a:endParaRPr lang="en-US" altLang="zh-CN" sz="1600" dirty="0" smtClean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pPr algn="r"/>
            <a:r>
              <a:rPr lang="en-US" altLang="zh-CN" sz="1335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De</a:t>
            </a:r>
            <a:r>
              <a:rPr lang="en-US" altLang="zh-CN" sz="1335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c. 2024 Updated</a:t>
            </a:r>
            <a:endParaRPr lang="en-US" altLang="zh-CN" sz="1335" dirty="0" smtClean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:dissolve/>
      </p:transition>
    </mc:Choice>
    <mc:Fallback>
      <p:transition>
        <p:dissolv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11007" y="6773"/>
            <a:ext cx="12157287" cy="751840"/>
          </a:xfrm>
          <a:prstGeom prst="rect">
            <a:avLst/>
          </a:prstGeom>
          <a:gradFill>
            <a:gsLst>
              <a:gs pos="0">
                <a:srgbClr val="FE4444"/>
              </a:gs>
              <a:gs pos="100000">
                <a:srgbClr val="832B2B"/>
              </a:gs>
            </a:gsLst>
            <a:lin ang="16200000" scaled="0"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p>
            <a:endParaRPr lang="en-US" altLang="zh-CN" sz="2400"/>
          </a:p>
        </p:txBody>
      </p:sp>
      <p:sp>
        <p:nvSpPr>
          <p:cNvPr id="10" name="Rectangle 9"/>
          <p:cNvSpPr/>
          <p:nvPr/>
        </p:nvSpPr>
        <p:spPr>
          <a:xfrm>
            <a:off x="10463651" y="4865097"/>
            <a:ext cx="2286000" cy="5029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nb-NO" sz="1335" dirty="0">
              <a:solidFill>
                <a:prstClr val="black"/>
              </a:solidFill>
            </a:endParaRPr>
          </a:p>
          <a:p>
            <a:endParaRPr lang="nb-NO" sz="1335" b="1" dirty="0">
              <a:solidFill>
                <a:prstClr val="black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7752311" y="2297382"/>
            <a:ext cx="4367808" cy="5029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en-US" sz="1335" b="1" dirty="0">
                <a:solidFill>
                  <a:prstClr val="black"/>
                </a:solidFill>
                <a:sym typeface="+mn-ea"/>
              </a:rPr>
              <a:t>Rubber feet, and rubber protection included</a:t>
            </a:r>
            <a:endParaRPr lang="en-US" sz="1335" b="1" dirty="0">
              <a:solidFill>
                <a:prstClr val="black"/>
              </a:solidFill>
            </a:endParaRPr>
          </a:p>
          <a:p>
            <a:r>
              <a:rPr lang="zh-CN" altLang="en-US" sz="1335" b="1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包胶设计，坚固防摔</a:t>
            </a:r>
            <a:endParaRPr lang="en-US" sz="1335" dirty="0">
              <a:solidFill>
                <a:prstClr val="black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622717" y="1511108"/>
            <a:ext cx="3199909" cy="708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335" b="1" dirty="0">
                <a:solidFill>
                  <a:prstClr val="black"/>
                </a:solidFill>
              </a:rPr>
              <a:t>Safe to </a:t>
            </a:r>
            <a:r>
              <a:rPr lang="en-US" sz="1335" b="1" dirty="0" smtClean="0">
                <a:solidFill>
                  <a:prstClr val="black"/>
                </a:solidFill>
              </a:rPr>
              <a:t>use</a:t>
            </a:r>
            <a:endParaRPr lang="en-US" sz="1335" b="1" dirty="0" smtClean="0">
              <a:solidFill>
                <a:prstClr val="black"/>
              </a:solidFill>
            </a:endParaRPr>
          </a:p>
          <a:p>
            <a:r>
              <a:rPr lang="zh-CN" altLang="en-US" sz="1335" b="1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使用安全</a:t>
            </a:r>
            <a:endParaRPr lang="en-US" sz="1335" b="1" dirty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r>
              <a:rPr lang="en-US" sz="1335" dirty="0">
                <a:solidFill>
                  <a:prstClr val="black"/>
                </a:solidFill>
              </a:rPr>
              <a:t>Spark free and short circuit proof </a:t>
            </a:r>
            <a:endParaRPr lang="en-US" sz="1335" dirty="0">
              <a:solidFill>
                <a:prstClr val="black"/>
              </a:solidFill>
            </a:endParaRPr>
          </a:p>
        </p:txBody>
      </p:sp>
      <p:cxnSp>
        <p:nvCxnSpPr>
          <p:cNvPr id="13" name="Straight Connector 12"/>
          <p:cNvCxnSpPr/>
          <p:nvPr/>
        </p:nvCxnSpPr>
        <p:spPr>
          <a:xfrm flipV="1">
            <a:off x="7152117" y="2577371"/>
            <a:ext cx="537600" cy="7655"/>
          </a:xfrm>
          <a:prstGeom prst="line">
            <a:avLst/>
          </a:prstGeom>
          <a:ln w="12700">
            <a:solidFill>
              <a:schemeClr val="bg1">
                <a:lumMod val="50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/>
        </p:nvCxnSpPr>
        <p:spPr>
          <a:xfrm>
            <a:off x="7152117" y="1675140"/>
            <a:ext cx="536760" cy="1"/>
          </a:xfrm>
          <a:prstGeom prst="line">
            <a:avLst/>
          </a:prstGeom>
          <a:ln w="12700">
            <a:solidFill>
              <a:schemeClr val="bg1">
                <a:lumMod val="50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/>
          <p:cNvSpPr txBox="1"/>
          <p:nvPr/>
        </p:nvSpPr>
        <p:spPr>
          <a:xfrm>
            <a:off x="7716116" y="1414824"/>
            <a:ext cx="3687703" cy="5029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335" b="1" dirty="0">
                <a:solidFill>
                  <a:prstClr val="black"/>
                </a:solidFill>
              </a:rPr>
              <a:t>Transfer charging data through QR-code</a:t>
            </a:r>
            <a:endParaRPr lang="en-US" sz="1335" b="1" dirty="0">
              <a:solidFill>
                <a:prstClr val="black"/>
              </a:solidFill>
            </a:endParaRPr>
          </a:p>
          <a:p>
            <a:r>
              <a:rPr lang="zh-CN" altLang="en-US" sz="1335" b="1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具备数据传输功能</a:t>
            </a:r>
            <a:endParaRPr lang="en-US" sz="1335" dirty="0">
              <a:solidFill>
                <a:prstClr val="black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622717" y="2577371"/>
            <a:ext cx="3208611" cy="708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335" b="1" dirty="0">
                <a:solidFill>
                  <a:prstClr val="black"/>
                </a:solidFill>
              </a:rPr>
              <a:t>Discrete </a:t>
            </a:r>
            <a:r>
              <a:rPr lang="en-US" sz="1335" b="1" dirty="0" smtClean="0">
                <a:solidFill>
                  <a:prstClr val="black"/>
                </a:solidFill>
              </a:rPr>
              <a:t>design</a:t>
            </a:r>
            <a:endParaRPr lang="en-US" sz="1335" b="1" dirty="0" smtClean="0">
              <a:solidFill>
                <a:prstClr val="black"/>
              </a:solidFill>
            </a:endParaRPr>
          </a:p>
          <a:p>
            <a:r>
              <a:rPr lang="zh-CN" altLang="en-US" sz="1335" b="1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连接线分体设计</a:t>
            </a:r>
            <a:endParaRPr lang="en-US" sz="1335" b="1" dirty="0">
              <a:solidFill>
                <a:srgbClr val="7F7F7F"/>
              </a:solidFill>
            </a:endParaRPr>
          </a:p>
          <a:p>
            <a:r>
              <a:rPr lang="en-US" sz="1335" dirty="0">
                <a:solidFill>
                  <a:prstClr val="black"/>
                </a:solidFill>
              </a:rPr>
              <a:t>Black anodized </a:t>
            </a:r>
            <a:r>
              <a:rPr lang="en-US" sz="1335" dirty="0" smtClean="0">
                <a:solidFill>
                  <a:prstClr val="black"/>
                </a:solidFill>
              </a:rPr>
              <a:t>aluminum</a:t>
            </a:r>
            <a:endParaRPr lang="en-US" sz="1335" dirty="0" smtClean="0">
              <a:solidFill>
                <a:prstClr val="black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7865169" y="5302413"/>
            <a:ext cx="3744416" cy="5029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335" b="1" dirty="0">
                <a:solidFill>
                  <a:prstClr val="black"/>
                </a:solidFill>
              </a:rPr>
              <a:t>Upgradeable </a:t>
            </a:r>
            <a:r>
              <a:rPr lang="en-US" sz="1335" b="1" dirty="0" smtClean="0">
                <a:solidFill>
                  <a:prstClr val="black"/>
                </a:solidFill>
              </a:rPr>
              <a:t>software</a:t>
            </a:r>
            <a:endParaRPr lang="en-US" sz="1335" b="1" dirty="0" smtClean="0">
              <a:solidFill>
                <a:prstClr val="black"/>
              </a:solidFill>
            </a:endParaRPr>
          </a:p>
          <a:p>
            <a:r>
              <a:rPr lang="zh-CN" altLang="en-US" sz="1335" b="1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软件可升级</a:t>
            </a:r>
            <a:endParaRPr lang="en-US" sz="1335" dirty="0">
              <a:solidFill>
                <a:prstClr val="black"/>
              </a:solidFill>
            </a:endParaRPr>
          </a:p>
        </p:txBody>
      </p:sp>
      <p:cxnSp>
        <p:nvCxnSpPr>
          <p:cNvPr id="18" name="Straight Connector 17"/>
          <p:cNvCxnSpPr/>
          <p:nvPr/>
        </p:nvCxnSpPr>
        <p:spPr>
          <a:xfrm flipH="1">
            <a:off x="7190555" y="5553995"/>
            <a:ext cx="537600" cy="0"/>
          </a:xfrm>
          <a:prstGeom prst="line">
            <a:avLst/>
          </a:prstGeom>
          <a:ln w="12700">
            <a:solidFill>
              <a:schemeClr val="bg1">
                <a:lumMod val="50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 flipH="1">
            <a:off x="3735992" y="4113541"/>
            <a:ext cx="483520" cy="0"/>
          </a:xfrm>
          <a:prstGeom prst="line">
            <a:avLst/>
          </a:prstGeom>
          <a:ln w="12700">
            <a:solidFill>
              <a:schemeClr val="bg1">
                <a:lumMod val="50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Rectangle 21"/>
          <p:cNvSpPr/>
          <p:nvPr/>
        </p:nvSpPr>
        <p:spPr>
          <a:xfrm>
            <a:off x="622717" y="3633488"/>
            <a:ext cx="3199909" cy="9144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335" b="1" dirty="0">
                <a:solidFill>
                  <a:prstClr val="black"/>
                </a:solidFill>
              </a:rPr>
              <a:t>Can charge each types of battery compartment </a:t>
            </a:r>
            <a:endParaRPr lang="en-US" sz="1335" b="1" dirty="0" smtClean="0">
              <a:solidFill>
                <a:prstClr val="black"/>
              </a:solidFill>
            </a:endParaRPr>
          </a:p>
          <a:p>
            <a:r>
              <a:rPr lang="zh-CN" altLang="en-US" sz="1335" b="1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可给多种类型蓄电池充电</a:t>
            </a:r>
            <a:endParaRPr lang="en-US" sz="1335" dirty="0">
              <a:solidFill>
                <a:srgbClr val="7F7F7F"/>
              </a:solidFill>
            </a:endParaRPr>
          </a:p>
          <a:p>
            <a:r>
              <a:rPr lang="en-US" sz="1335" dirty="0">
                <a:solidFill>
                  <a:prstClr val="black"/>
                </a:solidFill>
              </a:rPr>
              <a:t>Li-ion,AGM,EFB,MF,etc.</a:t>
            </a:r>
            <a:endParaRPr lang="en-US" sz="1335" dirty="0">
              <a:solidFill>
                <a:prstClr val="black"/>
              </a:solidFill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7824893" y="3151293"/>
            <a:ext cx="4271433" cy="708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nb-NO" sz="1335" b="1" dirty="0"/>
              <a:t>Can be used by </a:t>
            </a:r>
            <a:r>
              <a:rPr lang="nb-NO" sz="1335" b="1" dirty="0" err="1" smtClean="0"/>
              <a:t>everyone</a:t>
            </a:r>
            <a:endParaRPr lang="nb-NO" sz="1335" b="1" dirty="0" smtClean="0"/>
          </a:p>
          <a:p>
            <a:pPr lvl="0"/>
            <a:r>
              <a:rPr lang="zh-CN" altLang="en-US" sz="1335" b="1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操作简单，显示直观</a:t>
            </a:r>
            <a:endParaRPr lang="en-US" sz="1335" b="1" dirty="0">
              <a:solidFill>
                <a:srgbClr val="7F7F7F"/>
              </a:solidFill>
            </a:endParaRPr>
          </a:p>
          <a:p>
            <a:pPr lvl="0"/>
            <a:r>
              <a:rPr lang="en-US" sz="1335" dirty="0"/>
              <a:t>Easy to read LCD display, three button operation</a:t>
            </a:r>
            <a:endParaRPr lang="en-US" sz="1335" dirty="0"/>
          </a:p>
        </p:txBody>
      </p:sp>
      <p:cxnSp>
        <p:nvCxnSpPr>
          <p:cNvPr id="24" name="Straight Connector 23"/>
          <p:cNvCxnSpPr/>
          <p:nvPr/>
        </p:nvCxnSpPr>
        <p:spPr>
          <a:xfrm>
            <a:off x="7176120" y="3622900"/>
            <a:ext cx="537600" cy="0"/>
          </a:xfrm>
          <a:prstGeom prst="line">
            <a:avLst/>
          </a:prstGeom>
          <a:ln w="12700">
            <a:solidFill>
              <a:schemeClr val="bg1">
                <a:lumMod val="50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Box 25"/>
          <p:cNvSpPr txBox="1"/>
          <p:nvPr/>
        </p:nvSpPr>
        <p:spPr>
          <a:xfrm>
            <a:off x="668655" y="5186045"/>
            <a:ext cx="3071495" cy="5029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335" b="1" dirty="0">
                <a:solidFill>
                  <a:prstClr val="black"/>
                </a:solidFill>
              </a:rPr>
              <a:t>Patented charging logic </a:t>
            </a:r>
            <a:endParaRPr lang="en-US" sz="1335" b="1" dirty="0" smtClean="0">
              <a:solidFill>
                <a:prstClr val="black"/>
              </a:solidFill>
            </a:endParaRPr>
          </a:p>
          <a:p>
            <a:r>
              <a:rPr lang="zh-CN" altLang="en-US" sz="1335" b="1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专利充电方法</a:t>
            </a:r>
            <a:endParaRPr lang="en-US" sz="1335" dirty="0" smtClean="0">
              <a:solidFill>
                <a:prstClr val="black"/>
              </a:solidFill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7865533" y="4211320"/>
            <a:ext cx="4135967" cy="9144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335" b="1" dirty="0">
                <a:solidFill>
                  <a:prstClr val="black"/>
                </a:solidFill>
              </a:rPr>
              <a:t>Re-starts charging in case of Power </a:t>
            </a:r>
            <a:r>
              <a:rPr lang="en-US" sz="1335" b="1" dirty="0" smtClean="0">
                <a:solidFill>
                  <a:prstClr val="black"/>
                </a:solidFill>
              </a:rPr>
              <a:t>cut</a:t>
            </a:r>
            <a:endParaRPr lang="en-US" sz="1335" b="1" dirty="0" smtClean="0">
              <a:solidFill>
                <a:prstClr val="black"/>
              </a:solidFill>
            </a:endParaRPr>
          </a:p>
          <a:p>
            <a:r>
              <a:rPr lang="zh-CN" altLang="en-US" sz="1335" b="1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在断电后设备能自动启动</a:t>
            </a:r>
            <a:endParaRPr lang="en-US" sz="1335" b="1" dirty="0">
              <a:solidFill>
                <a:srgbClr val="7F7F7F"/>
              </a:solidFill>
            </a:endParaRPr>
          </a:p>
          <a:p>
            <a:r>
              <a:rPr lang="en-US" sz="1335" dirty="0">
                <a:solidFill>
                  <a:prstClr val="black"/>
                </a:solidFill>
              </a:rPr>
              <a:t>No need for charger restart as long as connected to battery</a:t>
            </a:r>
            <a:endParaRPr lang="en-US" sz="1335" dirty="0">
              <a:solidFill>
                <a:prstClr val="black"/>
              </a:solidFill>
            </a:endParaRPr>
          </a:p>
        </p:txBody>
      </p:sp>
      <p:cxnSp>
        <p:nvCxnSpPr>
          <p:cNvPr id="28" name="Straight Connector 27"/>
          <p:cNvCxnSpPr/>
          <p:nvPr/>
        </p:nvCxnSpPr>
        <p:spPr>
          <a:xfrm flipH="1">
            <a:off x="7190555" y="4681907"/>
            <a:ext cx="537600" cy="0"/>
          </a:xfrm>
          <a:prstGeom prst="line">
            <a:avLst/>
          </a:prstGeom>
          <a:ln w="12700">
            <a:solidFill>
              <a:schemeClr val="bg1">
                <a:lumMod val="50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/>
          <p:cNvCxnSpPr/>
          <p:nvPr/>
        </p:nvCxnSpPr>
        <p:spPr>
          <a:xfrm flipH="1">
            <a:off x="3736340" y="5554376"/>
            <a:ext cx="483520" cy="0"/>
          </a:xfrm>
          <a:prstGeom prst="line">
            <a:avLst/>
          </a:prstGeom>
          <a:ln w="12700">
            <a:solidFill>
              <a:schemeClr val="bg1">
                <a:lumMod val="50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/>
          <p:cNvCxnSpPr/>
          <p:nvPr/>
        </p:nvCxnSpPr>
        <p:spPr>
          <a:xfrm flipH="1">
            <a:off x="3733800" y="2961413"/>
            <a:ext cx="483520" cy="0"/>
          </a:xfrm>
          <a:prstGeom prst="line">
            <a:avLst/>
          </a:prstGeom>
          <a:ln w="12700">
            <a:solidFill>
              <a:schemeClr val="bg1">
                <a:lumMod val="50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/>
          <p:cNvCxnSpPr/>
          <p:nvPr/>
        </p:nvCxnSpPr>
        <p:spPr>
          <a:xfrm flipH="1">
            <a:off x="3707480" y="1996709"/>
            <a:ext cx="483520" cy="0"/>
          </a:xfrm>
          <a:prstGeom prst="line">
            <a:avLst/>
          </a:prstGeom>
          <a:ln w="12700">
            <a:solidFill>
              <a:schemeClr val="bg1">
                <a:lumMod val="50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矩形 5"/>
          <p:cNvSpPr/>
          <p:nvPr/>
        </p:nvSpPr>
        <p:spPr>
          <a:xfrm>
            <a:off x="-212" y="112183"/>
            <a:ext cx="12168293" cy="624840"/>
          </a:xfrm>
          <a:prstGeom prst="rect">
            <a:avLst/>
          </a:prstGeom>
        </p:spPr>
        <p:txBody>
          <a:bodyPr wrap="square">
            <a:spAutoFit/>
          </a:bodyPr>
          <a:p>
            <a:pPr algn="ctr"/>
            <a:r>
              <a:rPr lang="en-US" altLang="zh-CN" sz="3465" dirty="0" smtClean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8</a:t>
            </a:r>
            <a:r>
              <a:rPr lang="en-US" altLang="zh-CN" sz="3465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004Q-48V</a:t>
            </a:r>
            <a:r>
              <a:rPr lang="zh-CN" altLang="en-US" sz="3465" dirty="0" smtClean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充电器特点</a:t>
            </a:r>
            <a:endParaRPr lang="zh-CN" altLang="en-US" sz="3465" dirty="0" smtClean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pic>
        <p:nvPicPr>
          <p:cNvPr id="2" name="图片 1" descr="8020-285"/>
          <p:cNvPicPr>
            <a:picLocks noChangeAspect="1"/>
          </p:cNvPicPr>
          <p:nvPr/>
        </p:nvPicPr>
        <p:blipFill>
          <a:blip r:embed="rId1"/>
          <a:srcRect l="29750" t="4768" r="31177" b="5808"/>
          <a:stretch>
            <a:fillRect/>
          </a:stretch>
        </p:blipFill>
        <p:spPr>
          <a:xfrm>
            <a:off x="4180840" y="1996440"/>
            <a:ext cx="2849880" cy="307149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:dissolve/>
      </p:transition>
    </mc:Choice>
    <mc:Fallback>
      <p:transition>
        <p:dissolv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11007" y="6773"/>
            <a:ext cx="12157287" cy="751840"/>
          </a:xfrm>
          <a:prstGeom prst="rect">
            <a:avLst/>
          </a:prstGeom>
          <a:gradFill>
            <a:gsLst>
              <a:gs pos="0">
                <a:srgbClr val="FE4444"/>
              </a:gs>
              <a:gs pos="100000">
                <a:srgbClr val="832B2B"/>
              </a:gs>
            </a:gsLst>
            <a:lin ang="16200000" scaled="0"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 altLang="zh-CN" sz="2400"/>
          </a:p>
        </p:txBody>
      </p:sp>
      <p:sp>
        <p:nvSpPr>
          <p:cNvPr id="6" name="矩形 5"/>
          <p:cNvSpPr/>
          <p:nvPr/>
        </p:nvSpPr>
        <p:spPr>
          <a:xfrm>
            <a:off x="11853" y="55033"/>
            <a:ext cx="12168293" cy="6248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zh-CN" sz="3465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8</a:t>
            </a:r>
            <a:r>
              <a:rPr lang="en-US" altLang="zh-CN" sz="3465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004Q-48V</a:t>
            </a:r>
            <a:r>
              <a:rPr lang="zh-CN" altLang="en-US" sz="3465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技术参数</a:t>
            </a:r>
            <a:endParaRPr lang="zh-CN" altLang="en-US" sz="3465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graphicFrame>
        <p:nvGraphicFramePr>
          <p:cNvPr id="3" name="表格 2"/>
          <p:cNvGraphicFramePr/>
          <p:nvPr/>
        </p:nvGraphicFramePr>
        <p:xfrm>
          <a:off x="1114107" y="1344168"/>
          <a:ext cx="9450070" cy="4872355"/>
        </p:xfrm>
        <a:graphic>
          <a:graphicData uri="http://schemas.openxmlformats.org/drawingml/2006/table">
            <a:tbl>
              <a:tblPr/>
              <a:tblGrid>
                <a:gridCol w="1618615"/>
                <a:gridCol w="3479165"/>
                <a:gridCol w="4352290"/>
              </a:tblGrid>
              <a:tr h="385445">
                <a:tc rowSpan="11">
                  <a:txBody>
                    <a:bodyPr/>
                    <a:p>
                      <a:pPr algn="l" fontAlgn="ctr"/>
                      <a:r>
                        <a:rPr lang="zh-CN" altLang="en-US" sz="1200" b="0" i="0">
                          <a:solidFill>
                            <a:srgbClr val="000000"/>
                          </a:solidFill>
                          <a:latin typeface="微软雅黑" charset="0"/>
                          <a:ea typeface="微软雅黑" charset="0"/>
                          <a:cs typeface="微软雅黑" charset="0"/>
                        </a:rPr>
                        <a:t>充电指标</a:t>
                      </a:r>
                      <a:br>
                        <a:rPr lang="zh-CN" altLang="en-US" sz="1200" b="0" i="0">
                          <a:solidFill>
                            <a:srgbClr val="000000"/>
                          </a:solidFill>
                          <a:latin typeface="微软雅黑" charset="0"/>
                          <a:ea typeface="微软雅黑" charset="0"/>
                          <a:cs typeface="微软雅黑" charset="0"/>
                        </a:rPr>
                      </a:br>
                      <a:r>
                        <a:rPr lang="en-US" altLang="zh-CN" sz="1200" b="0" i="0">
                          <a:solidFill>
                            <a:srgbClr val="000000"/>
                          </a:solidFill>
                          <a:latin typeface="微软雅黑" charset="0"/>
                          <a:ea typeface="微软雅黑" charset="0"/>
                          <a:cs typeface="微软雅黑" charset="0"/>
                        </a:rPr>
                        <a:t>Charge Mode</a:t>
                      </a:r>
                      <a:endParaRPr lang="en-US" altLang="zh-CN" sz="1200" b="0" i="0">
                        <a:solidFill>
                          <a:srgbClr val="000000"/>
                        </a:solidFill>
                        <a:latin typeface="微软雅黑" charset="0"/>
                        <a:ea typeface="微软雅黑" charset="0"/>
                        <a:cs typeface="微软雅黑" charset="0"/>
                      </a:endParaRPr>
                    </a:p>
                  </a:txBody>
                  <a:tcPr marL="13017" marR="13017" marT="13017" marB="0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p>
                      <a:pPr algn="l" fontAlgn="ctr"/>
                      <a:r>
                        <a:rPr lang="zh-CN" altLang="en-US" sz="1200" b="0" i="0">
                          <a:solidFill>
                            <a:srgbClr val="000000"/>
                          </a:solidFill>
                          <a:latin typeface="微软雅黑" charset="0"/>
                          <a:ea typeface="微软雅黑" charset="0"/>
                          <a:cs typeface="微软雅黑" charset="0"/>
                        </a:rPr>
                        <a:t>充电功率</a:t>
                      </a:r>
                      <a:br>
                        <a:rPr lang="zh-CN" altLang="en-US" sz="1200" b="0" i="0">
                          <a:solidFill>
                            <a:srgbClr val="000000"/>
                          </a:solidFill>
                          <a:latin typeface="微软雅黑" charset="0"/>
                          <a:ea typeface="微软雅黑" charset="0"/>
                          <a:cs typeface="微软雅黑" charset="0"/>
                        </a:rPr>
                      </a:br>
                      <a:r>
                        <a:rPr lang="en-US" altLang="zh-CN" sz="1200" b="0" i="0">
                          <a:solidFill>
                            <a:srgbClr val="000000"/>
                          </a:solidFill>
                          <a:latin typeface="微软雅黑" charset="0"/>
                          <a:ea typeface="微软雅黑" charset="0"/>
                          <a:cs typeface="微软雅黑" charset="0"/>
                        </a:rPr>
                        <a:t>Max charge power</a:t>
                      </a:r>
                      <a:endParaRPr lang="en-US" altLang="zh-CN" sz="1200" b="0" i="0">
                        <a:solidFill>
                          <a:srgbClr val="000000"/>
                        </a:solidFill>
                        <a:latin typeface="微软雅黑" charset="0"/>
                        <a:ea typeface="微软雅黑" charset="0"/>
                        <a:cs typeface="微软雅黑" charset="0"/>
                      </a:endParaRPr>
                    </a:p>
                  </a:txBody>
                  <a:tcPr marL="13017" marR="13017" marT="13017" marB="0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200" b="0" i="0">
                          <a:solidFill>
                            <a:srgbClr val="000000"/>
                          </a:solidFill>
                          <a:latin typeface="微软雅黑" charset="0"/>
                          <a:ea typeface="微软雅黑" charset="0"/>
                        </a:rPr>
                        <a:t>≥225W</a:t>
                      </a:r>
                      <a:endParaRPr lang="en-US" altLang="zh-CN" sz="1200" b="0" i="0">
                        <a:solidFill>
                          <a:srgbClr val="000000"/>
                        </a:solidFill>
                        <a:latin typeface="微软雅黑" charset="0"/>
                        <a:ea typeface="微软雅黑" charset="0"/>
                      </a:endParaRPr>
                    </a:p>
                  </a:txBody>
                  <a:tcPr marL="13017" marR="13017" marT="13017" marB="0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</a:tr>
              <a:tr h="462280">
                <a:tc vMerge="1">
                  <a:tcPr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</a:tcPr>
                </a:tc>
                <a:tc>
                  <a:txBody>
                    <a:bodyPr/>
                    <a:p>
                      <a:pPr algn="l" fontAlgn="ctr"/>
                      <a:r>
                        <a:rPr lang="zh-CN" altLang="en-US" sz="1200" b="0" i="0">
                          <a:solidFill>
                            <a:srgbClr val="000000"/>
                          </a:solidFill>
                          <a:latin typeface="微软雅黑" charset="0"/>
                          <a:ea typeface="微软雅黑" charset="0"/>
                          <a:cs typeface="微软雅黑" charset="0"/>
                        </a:rPr>
                        <a:t>充电电压范围</a:t>
                      </a:r>
                      <a:br>
                        <a:rPr lang="zh-CN" altLang="en-US" sz="1200" b="0" i="0">
                          <a:solidFill>
                            <a:srgbClr val="000000"/>
                          </a:solidFill>
                          <a:latin typeface="微软雅黑" charset="0"/>
                          <a:ea typeface="微软雅黑" charset="0"/>
                          <a:cs typeface="微软雅黑" charset="0"/>
                        </a:rPr>
                      </a:br>
                      <a:r>
                        <a:rPr lang="en-US" altLang="zh-CN" sz="1200" b="0" i="0">
                          <a:solidFill>
                            <a:srgbClr val="000000"/>
                          </a:solidFill>
                          <a:latin typeface="微软雅黑" charset="0"/>
                          <a:ea typeface="微软雅黑" charset="0"/>
                          <a:cs typeface="微软雅黑" charset="0"/>
                        </a:rPr>
                        <a:t>Charge voltage range</a:t>
                      </a:r>
                      <a:endParaRPr lang="en-US" altLang="zh-CN" sz="1200" b="0" i="0">
                        <a:solidFill>
                          <a:srgbClr val="000000"/>
                        </a:solidFill>
                        <a:latin typeface="微软雅黑" charset="0"/>
                        <a:ea typeface="微软雅黑" charset="0"/>
                        <a:cs typeface="微软雅黑" charset="0"/>
                      </a:endParaRPr>
                    </a:p>
                  </a:txBody>
                  <a:tcPr marL="13017" marR="13017" marT="13017" marB="0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200" b="0" i="0">
                          <a:solidFill>
                            <a:srgbClr val="000000"/>
                          </a:solidFill>
                          <a:latin typeface="微软雅黑" charset="0"/>
                          <a:ea typeface="微软雅黑" charset="0"/>
                        </a:rPr>
                        <a:t>2.0V-54.0 V DC</a:t>
                      </a:r>
                      <a:endParaRPr lang="en-US" altLang="zh-CN" sz="1200" b="0" i="0">
                        <a:solidFill>
                          <a:srgbClr val="000000"/>
                        </a:solidFill>
                        <a:latin typeface="微软雅黑" charset="0"/>
                        <a:ea typeface="微软雅黑" charset="0"/>
                      </a:endParaRPr>
                    </a:p>
                  </a:txBody>
                  <a:tcPr marL="13017" marR="13017" marT="13017" marB="0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</a:tr>
              <a:tr h="462280">
                <a:tc vMerge="1">
                  <a:tcPr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</a:tcPr>
                </a:tc>
                <a:tc>
                  <a:txBody>
                    <a:bodyPr/>
                    <a:p>
                      <a:pPr algn="l" fontAlgn="ctr"/>
                      <a:r>
                        <a:rPr lang="zh-CN" altLang="en-US" sz="1200" b="0" i="0">
                          <a:solidFill>
                            <a:srgbClr val="000000"/>
                          </a:solidFill>
                          <a:latin typeface="微软雅黑" charset="0"/>
                          <a:ea typeface="微软雅黑" charset="0"/>
                          <a:cs typeface="微软雅黑" charset="0"/>
                        </a:rPr>
                        <a:t>充电电压精度</a:t>
                      </a:r>
                      <a:br>
                        <a:rPr lang="zh-CN" altLang="en-US" sz="1200" b="0" i="0">
                          <a:solidFill>
                            <a:srgbClr val="000000"/>
                          </a:solidFill>
                          <a:latin typeface="微软雅黑" charset="0"/>
                          <a:ea typeface="微软雅黑" charset="0"/>
                          <a:cs typeface="微软雅黑" charset="0"/>
                        </a:rPr>
                      </a:br>
                      <a:r>
                        <a:rPr lang="en-US" altLang="zh-CN" sz="1200" b="0" i="0">
                          <a:solidFill>
                            <a:srgbClr val="000000"/>
                          </a:solidFill>
                          <a:latin typeface="微软雅黑" charset="0"/>
                          <a:ea typeface="微软雅黑" charset="0"/>
                          <a:cs typeface="微软雅黑" charset="0"/>
                        </a:rPr>
                        <a:t>Charge voltage accuracy</a:t>
                      </a:r>
                      <a:endParaRPr lang="en-US" altLang="zh-CN" sz="1200" b="0" i="0">
                        <a:solidFill>
                          <a:srgbClr val="000000"/>
                        </a:solidFill>
                        <a:latin typeface="微软雅黑" charset="0"/>
                        <a:ea typeface="微软雅黑" charset="0"/>
                        <a:cs typeface="微软雅黑" charset="0"/>
                      </a:endParaRPr>
                    </a:p>
                  </a:txBody>
                  <a:tcPr marL="13017" marR="13017" marT="13017" marB="0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200" b="0" i="0">
                          <a:solidFill>
                            <a:srgbClr val="000000"/>
                          </a:solidFill>
                          <a:latin typeface="微软雅黑" charset="0"/>
                          <a:ea typeface="微软雅黑" charset="0"/>
                          <a:cs typeface="微软雅黑" charset="0"/>
                        </a:rPr>
                        <a:t>±0.1V</a:t>
                      </a:r>
                      <a:endParaRPr lang="en-US" altLang="zh-CN" sz="1200" b="0" i="0">
                        <a:solidFill>
                          <a:srgbClr val="000000"/>
                        </a:solidFill>
                        <a:latin typeface="微软雅黑" charset="0"/>
                        <a:ea typeface="微软雅黑" charset="0"/>
                        <a:cs typeface="微软雅黑" charset="0"/>
                      </a:endParaRPr>
                    </a:p>
                  </a:txBody>
                  <a:tcPr marL="13017" marR="13017" marT="13017" marB="0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</a:tr>
              <a:tr h="475615">
                <a:tc vMerge="1">
                  <a:tcPr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</a:tcPr>
                </a:tc>
                <a:tc>
                  <a:txBody>
                    <a:bodyPr/>
                    <a:p>
                      <a:pPr algn="l" fontAlgn="ctr"/>
                      <a:r>
                        <a:rPr lang="zh-CN" altLang="en-US" sz="1200" b="0" i="0">
                          <a:solidFill>
                            <a:srgbClr val="000000"/>
                          </a:solidFill>
                          <a:latin typeface="微软雅黑" charset="0"/>
                          <a:ea typeface="微软雅黑" charset="0"/>
                          <a:cs typeface="微软雅黑" charset="0"/>
                        </a:rPr>
                        <a:t>充电电流范围</a:t>
                      </a:r>
                      <a:br>
                        <a:rPr lang="zh-CN" altLang="en-US" sz="1200" b="0" i="0">
                          <a:solidFill>
                            <a:srgbClr val="000000"/>
                          </a:solidFill>
                          <a:latin typeface="微软雅黑" charset="0"/>
                          <a:ea typeface="微软雅黑" charset="0"/>
                          <a:cs typeface="微软雅黑" charset="0"/>
                        </a:rPr>
                      </a:br>
                      <a:r>
                        <a:rPr lang="en-US" altLang="zh-CN" sz="1200" b="0" i="0">
                          <a:solidFill>
                            <a:srgbClr val="000000"/>
                          </a:solidFill>
                          <a:latin typeface="微软雅黑" charset="0"/>
                          <a:ea typeface="微软雅黑" charset="0"/>
                          <a:cs typeface="微软雅黑" charset="0"/>
                        </a:rPr>
                        <a:t>Charge current range</a:t>
                      </a:r>
                      <a:endParaRPr lang="en-US" altLang="zh-CN" sz="1200" b="0" i="0">
                        <a:solidFill>
                          <a:srgbClr val="000000"/>
                        </a:solidFill>
                        <a:latin typeface="微软雅黑" charset="0"/>
                        <a:ea typeface="微软雅黑" charset="0"/>
                        <a:cs typeface="微软雅黑" charset="0"/>
                      </a:endParaRPr>
                    </a:p>
                  </a:txBody>
                  <a:tcPr marL="13017" marR="13017" marT="13017" marB="0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200" b="0" i="0">
                          <a:solidFill>
                            <a:srgbClr val="000000"/>
                          </a:solidFill>
                          <a:latin typeface="微软雅黑" charset="0"/>
                          <a:ea typeface="微软雅黑" charset="0"/>
                        </a:rPr>
                        <a:t>0.5-4.0A</a:t>
                      </a:r>
                      <a:endParaRPr lang="en-US" altLang="zh-CN" sz="1200" b="0" i="0">
                        <a:solidFill>
                          <a:srgbClr val="000000"/>
                        </a:solidFill>
                        <a:latin typeface="微软雅黑" charset="0"/>
                        <a:ea typeface="微软雅黑" charset="0"/>
                      </a:endParaRPr>
                    </a:p>
                  </a:txBody>
                  <a:tcPr marL="13017" marR="13017" marT="13017" marB="0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</a:tr>
              <a:tr h="487680">
                <a:tc vMerge="1">
                  <a:tcPr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</a:tcPr>
                </a:tc>
                <a:tc>
                  <a:txBody>
                    <a:bodyPr/>
                    <a:p>
                      <a:pPr algn="l" fontAlgn="ctr"/>
                      <a:r>
                        <a:rPr lang="zh-CN" altLang="en-US" sz="1200" b="0" i="0">
                          <a:solidFill>
                            <a:srgbClr val="000000"/>
                          </a:solidFill>
                          <a:latin typeface="微软雅黑" charset="0"/>
                          <a:ea typeface="微软雅黑" charset="0"/>
                          <a:cs typeface="微软雅黑" charset="0"/>
                        </a:rPr>
                        <a:t>电流测量分辨率</a:t>
                      </a:r>
                      <a:br>
                        <a:rPr lang="zh-CN" altLang="en-US" sz="1200" b="0" i="0">
                          <a:solidFill>
                            <a:srgbClr val="000000"/>
                          </a:solidFill>
                          <a:latin typeface="微软雅黑" charset="0"/>
                          <a:ea typeface="微软雅黑" charset="0"/>
                          <a:cs typeface="微软雅黑" charset="0"/>
                        </a:rPr>
                      </a:br>
                      <a:r>
                        <a:rPr lang="en-US" altLang="zh-CN" sz="1200" b="0" i="0">
                          <a:solidFill>
                            <a:srgbClr val="000000"/>
                          </a:solidFill>
                          <a:latin typeface="微软雅黑" charset="0"/>
                          <a:ea typeface="微软雅黑" charset="0"/>
                          <a:cs typeface="微软雅黑" charset="0"/>
                        </a:rPr>
                        <a:t>Current resolution</a:t>
                      </a:r>
                      <a:endParaRPr lang="en-US" altLang="zh-CN" sz="1200" b="0" i="0">
                        <a:solidFill>
                          <a:srgbClr val="000000"/>
                        </a:solidFill>
                        <a:latin typeface="微软雅黑" charset="0"/>
                        <a:ea typeface="微软雅黑" charset="0"/>
                        <a:cs typeface="微软雅黑" charset="0"/>
                      </a:endParaRPr>
                    </a:p>
                  </a:txBody>
                  <a:tcPr marL="13017" marR="13017" marT="13017" marB="0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200" b="0" i="0">
                          <a:solidFill>
                            <a:srgbClr val="000000"/>
                          </a:solidFill>
                          <a:latin typeface="微软雅黑" charset="0"/>
                          <a:ea typeface="微软雅黑" charset="0"/>
                        </a:rPr>
                        <a:t>0.1A</a:t>
                      </a:r>
                      <a:endParaRPr lang="en-US" altLang="zh-CN" sz="1200" b="0" i="0">
                        <a:solidFill>
                          <a:srgbClr val="000000"/>
                        </a:solidFill>
                        <a:latin typeface="微软雅黑" charset="0"/>
                        <a:ea typeface="微软雅黑" charset="0"/>
                      </a:endParaRPr>
                    </a:p>
                  </a:txBody>
                  <a:tcPr marL="13017" marR="13017" marT="13017" marB="0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</a:tr>
              <a:tr h="475615">
                <a:tc vMerge="1">
                  <a:tcPr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</a:tcPr>
                </a:tc>
                <a:tc>
                  <a:txBody>
                    <a:bodyPr/>
                    <a:p>
                      <a:pPr algn="l" fontAlgn="ctr"/>
                      <a:r>
                        <a:rPr lang="zh-CN" altLang="en-US" sz="1200" b="0" i="0">
                          <a:solidFill>
                            <a:srgbClr val="000000"/>
                          </a:solidFill>
                          <a:latin typeface="微软雅黑" charset="0"/>
                          <a:ea typeface="微软雅黑" charset="0"/>
                          <a:cs typeface="微软雅黑" charset="0"/>
                        </a:rPr>
                        <a:t>充电模式</a:t>
                      </a:r>
                      <a:br>
                        <a:rPr lang="zh-CN" altLang="en-US" sz="1200" b="0" i="0">
                          <a:solidFill>
                            <a:srgbClr val="000000"/>
                          </a:solidFill>
                          <a:latin typeface="微软雅黑" charset="0"/>
                          <a:ea typeface="微软雅黑" charset="0"/>
                          <a:cs typeface="微软雅黑" charset="0"/>
                        </a:rPr>
                      </a:br>
                      <a:r>
                        <a:rPr lang="en-US" altLang="zh-CN" sz="1200" b="0" i="0">
                          <a:solidFill>
                            <a:srgbClr val="000000"/>
                          </a:solidFill>
                          <a:latin typeface="微软雅黑" charset="0"/>
                          <a:ea typeface="微软雅黑" charset="0"/>
                          <a:cs typeface="微软雅黑" charset="0"/>
                        </a:rPr>
                        <a:t>Charge working mode</a:t>
                      </a:r>
                      <a:endParaRPr lang="en-US" altLang="zh-CN" sz="1200" b="0" i="0">
                        <a:solidFill>
                          <a:srgbClr val="000000"/>
                        </a:solidFill>
                        <a:latin typeface="微软雅黑" charset="0"/>
                        <a:ea typeface="微软雅黑" charset="0"/>
                        <a:cs typeface="微软雅黑" charset="0"/>
                      </a:endParaRPr>
                    </a:p>
                  </a:txBody>
                  <a:tcPr marL="13017" marR="13017" marT="13017" marB="0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zh-CN" altLang="en-US" sz="1200" b="0" i="0">
                          <a:solidFill>
                            <a:srgbClr val="000000"/>
                          </a:solidFill>
                          <a:latin typeface="微软雅黑" charset="0"/>
                          <a:ea typeface="微软雅黑" charset="0"/>
                          <a:cs typeface="微软雅黑" charset="0"/>
                        </a:rPr>
                        <a:t>恒流、恒压</a:t>
                      </a:r>
                      <a:r>
                        <a:rPr lang="en-US" altLang="zh-CN" sz="1200" b="0" i="0">
                          <a:solidFill>
                            <a:srgbClr val="000000"/>
                          </a:solidFill>
                          <a:latin typeface="微软雅黑" charset="0"/>
                          <a:ea typeface="微软雅黑" charset="0"/>
                          <a:cs typeface="微软雅黑" charset="0"/>
                        </a:rPr>
                        <a:t>(CC/CV)</a:t>
                      </a:r>
                      <a:endParaRPr lang="en-US" altLang="zh-CN" sz="1200" b="0" i="0">
                        <a:solidFill>
                          <a:srgbClr val="000000"/>
                        </a:solidFill>
                        <a:latin typeface="微软雅黑" charset="0"/>
                        <a:ea typeface="微软雅黑" charset="0"/>
                        <a:cs typeface="微软雅黑" charset="0"/>
                      </a:endParaRPr>
                    </a:p>
                  </a:txBody>
                  <a:tcPr marL="13017" marR="13017" marT="13017" marB="0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</a:tr>
              <a:tr h="398145">
                <a:tc vMerge="1">
                  <a:tcPr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</a:tcPr>
                </a:tc>
                <a:tc>
                  <a:txBody>
                    <a:bodyPr/>
                    <a:p>
                      <a:pPr algn="l" fontAlgn="ctr"/>
                      <a:r>
                        <a:rPr lang="zh-CN" altLang="en-US" sz="1200" b="0" i="0">
                          <a:solidFill>
                            <a:srgbClr val="000000"/>
                          </a:solidFill>
                          <a:latin typeface="微软雅黑" charset="0"/>
                          <a:ea typeface="微软雅黑" charset="0"/>
                          <a:cs typeface="微软雅黑" charset="0"/>
                        </a:rPr>
                        <a:t>充电段式</a:t>
                      </a:r>
                      <a:br>
                        <a:rPr lang="zh-CN" altLang="en-US" sz="1200" b="0" i="0">
                          <a:solidFill>
                            <a:srgbClr val="000000"/>
                          </a:solidFill>
                          <a:latin typeface="微软雅黑" charset="0"/>
                          <a:ea typeface="微软雅黑" charset="0"/>
                          <a:cs typeface="微软雅黑" charset="0"/>
                        </a:rPr>
                      </a:br>
                      <a:r>
                        <a:rPr lang="en-US" altLang="zh-CN" sz="1200" b="0" i="0">
                          <a:solidFill>
                            <a:srgbClr val="000000"/>
                          </a:solidFill>
                          <a:latin typeface="微软雅黑" charset="0"/>
                          <a:ea typeface="微软雅黑" charset="0"/>
                          <a:cs typeface="微软雅黑" charset="0"/>
                        </a:rPr>
                        <a:t>Charging steps</a:t>
                      </a:r>
                      <a:endParaRPr lang="en-US" altLang="zh-CN" sz="1200" b="0" i="0">
                        <a:solidFill>
                          <a:srgbClr val="000000"/>
                        </a:solidFill>
                        <a:latin typeface="微软雅黑" charset="0"/>
                        <a:ea typeface="微软雅黑" charset="0"/>
                        <a:cs typeface="微软雅黑" charset="0"/>
                      </a:endParaRPr>
                    </a:p>
                  </a:txBody>
                  <a:tcPr marL="13017" marR="13017" marT="13017" marB="0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zh-CN" altLang="en-US" sz="1200" b="0" i="0">
                          <a:solidFill>
                            <a:srgbClr val="000000"/>
                          </a:solidFill>
                          <a:latin typeface="微软雅黑" charset="0"/>
                          <a:ea typeface="微软雅黑" charset="0"/>
                          <a:cs typeface="微软雅黑" charset="0"/>
                        </a:rPr>
                        <a:t>多段式</a:t>
                      </a:r>
                      <a:r>
                        <a:rPr lang="en-US" altLang="zh-CN" sz="1200" b="0" i="0">
                          <a:solidFill>
                            <a:srgbClr val="000000"/>
                          </a:solidFill>
                          <a:latin typeface="微软雅黑" charset="0"/>
                          <a:ea typeface="微软雅黑" charset="0"/>
                          <a:cs typeface="微软雅黑" charset="0"/>
                        </a:rPr>
                        <a:t>(Multi-stages)</a:t>
                      </a:r>
                      <a:endParaRPr lang="en-US" altLang="zh-CN" sz="1200" b="0" i="0">
                        <a:solidFill>
                          <a:srgbClr val="000000"/>
                        </a:solidFill>
                        <a:latin typeface="微软雅黑" charset="0"/>
                        <a:ea typeface="微软雅黑" charset="0"/>
                        <a:cs typeface="微软雅黑" charset="0"/>
                      </a:endParaRPr>
                    </a:p>
                  </a:txBody>
                  <a:tcPr marL="13017" marR="13017" marT="13017" marB="0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</a:tr>
              <a:tr h="462915">
                <a:tc vMerge="1">
                  <a:tcPr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</a:tcPr>
                </a:tc>
                <a:tc>
                  <a:txBody>
                    <a:bodyPr/>
                    <a:p>
                      <a:pPr algn="l" fontAlgn="ctr"/>
                      <a:r>
                        <a:rPr lang="zh-CN" altLang="en-US" sz="1200" b="0" i="0">
                          <a:solidFill>
                            <a:srgbClr val="000000"/>
                          </a:solidFill>
                          <a:latin typeface="微软雅黑" charset="0"/>
                          <a:ea typeface="微软雅黑" charset="0"/>
                          <a:cs typeface="微软雅黑" charset="0"/>
                        </a:rPr>
                        <a:t>稳压电压模式</a:t>
                      </a:r>
                      <a:br>
                        <a:rPr lang="zh-CN" altLang="en-US" sz="1200" b="0" i="0">
                          <a:solidFill>
                            <a:srgbClr val="000000"/>
                          </a:solidFill>
                          <a:latin typeface="微软雅黑" charset="0"/>
                          <a:ea typeface="微软雅黑" charset="0"/>
                          <a:cs typeface="微软雅黑" charset="0"/>
                        </a:rPr>
                      </a:br>
                      <a:r>
                        <a:rPr lang="en-US" altLang="zh-CN" sz="1200" b="0" i="0">
                          <a:solidFill>
                            <a:srgbClr val="000000"/>
                          </a:solidFill>
                          <a:latin typeface="微软雅黑" charset="0"/>
                          <a:ea typeface="微软雅黑" charset="0"/>
                          <a:cs typeface="微软雅黑" charset="0"/>
                        </a:rPr>
                        <a:t>Power supply</a:t>
                      </a:r>
                      <a:endParaRPr lang="en-US" altLang="zh-CN" sz="1200" b="0" i="0">
                        <a:solidFill>
                          <a:srgbClr val="000000"/>
                        </a:solidFill>
                        <a:latin typeface="微软雅黑" charset="0"/>
                        <a:ea typeface="微软雅黑" charset="0"/>
                        <a:cs typeface="微软雅黑" charset="0"/>
                      </a:endParaRPr>
                    </a:p>
                  </a:txBody>
                  <a:tcPr marL="13017" marR="13017" marT="13017" marB="0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zh-CN" altLang="en-US" sz="1200" b="0" i="0">
                          <a:solidFill>
                            <a:srgbClr val="000000"/>
                          </a:solidFill>
                          <a:latin typeface="微软雅黑" charset="0"/>
                          <a:ea typeface="微软雅黑" charset="0"/>
                        </a:rPr>
                        <a:t>支持</a:t>
                      </a:r>
                      <a:endParaRPr lang="zh-CN" altLang="en-US" sz="1200" b="0" i="0">
                        <a:solidFill>
                          <a:srgbClr val="000000"/>
                        </a:solidFill>
                        <a:latin typeface="微软雅黑" charset="0"/>
                        <a:ea typeface="微软雅黑" charset="0"/>
                      </a:endParaRPr>
                    </a:p>
                  </a:txBody>
                  <a:tcPr marL="13017" marR="13017" marT="13017" marB="0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</a:tr>
              <a:tr h="409575">
                <a:tc vMerge="1">
                  <a:tcPr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</a:tcPr>
                </a:tc>
                <a:tc>
                  <a:txBody>
                    <a:bodyPr/>
                    <a:p>
                      <a:pPr algn="l" fontAlgn="ctr"/>
                      <a:r>
                        <a:rPr lang="zh-CN" altLang="en-US" sz="1200" b="0" i="0">
                          <a:solidFill>
                            <a:srgbClr val="000000"/>
                          </a:solidFill>
                          <a:latin typeface="微软雅黑" charset="0"/>
                          <a:ea typeface="微软雅黑" charset="0"/>
                          <a:cs typeface="微软雅黑" charset="0"/>
                        </a:rPr>
                        <a:t>电池硫化修复功能</a:t>
                      </a:r>
                      <a:br>
                        <a:rPr lang="zh-CN" altLang="en-US" sz="1200" b="0" i="0">
                          <a:solidFill>
                            <a:srgbClr val="000000"/>
                          </a:solidFill>
                          <a:latin typeface="微软雅黑" charset="0"/>
                          <a:ea typeface="微软雅黑" charset="0"/>
                          <a:cs typeface="微软雅黑" charset="0"/>
                        </a:rPr>
                      </a:br>
                      <a:r>
                        <a:rPr lang="en-US" altLang="zh-CN" sz="1200" b="0" i="0">
                          <a:solidFill>
                            <a:srgbClr val="000000"/>
                          </a:solidFill>
                          <a:latin typeface="微软雅黑" charset="0"/>
                          <a:ea typeface="微软雅黑" charset="0"/>
                          <a:cs typeface="微软雅黑" charset="0"/>
                        </a:rPr>
                        <a:t>SOH recovery function</a:t>
                      </a:r>
                      <a:endParaRPr lang="en-US" altLang="zh-CN" sz="1200" b="0" i="0">
                        <a:solidFill>
                          <a:srgbClr val="000000"/>
                        </a:solidFill>
                        <a:latin typeface="微软雅黑" charset="0"/>
                        <a:ea typeface="微软雅黑" charset="0"/>
                        <a:cs typeface="微软雅黑" charset="0"/>
                      </a:endParaRPr>
                    </a:p>
                  </a:txBody>
                  <a:tcPr marL="13017" marR="13017" marT="13017" marB="0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200" b="0" i="0">
                          <a:solidFill>
                            <a:srgbClr val="000000"/>
                          </a:solidFill>
                          <a:latin typeface="微软雅黑" charset="0"/>
                          <a:ea typeface="微软雅黑" charset="0"/>
                        </a:rPr>
                        <a:t>N/A</a:t>
                      </a:r>
                      <a:endParaRPr lang="en-US" altLang="zh-CN" sz="1200" b="0" i="0">
                        <a:solidFill>
                          <a:srgbClr val="000000"/>
                        </a:solidFill>
                        <a:latin typeface="微软雅黑" charset="0"/>
                        <a:ea typeface="微软雅黑" charset="0"/>
                      </a:endParaRPr>
                    </a:p>
                  </a:txBody>
                  <a:tcPr marL="13017" marR="13017" marT="13017" marB="0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</a:tr>
              <a:tr h="467360">
                <a:tc vMerge="1">
                  <a:tcPr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</a:tcPr>
                </a:tc>
                <a:tc>
                  <a:txBody>
                    <a:bodyPr/>
                    <a:p>
                      <a:pPr algn="l" fontAlgn="ctr"/>
                      <a:r>
                        <a:rPr lang="zh-CN" altLang="en-US" sz="1200" b="0" i="0">
                          <a:solidFill>
                            <a:srgbClr val="000000"/>
                          </a:solidFill>
                          <a:latin typeface="微软雅黑" charset="0"/>
                          <a:ea typeface="微软雅黑" charset="0"/>
                          <a:cs typeface="微软雅黑" charset="0"/>
                        </a:rPr>
                        <a:t>通讯信号</a:t>
                      </a:r>
                      <a:br>
                        <a:rPr lang="zh-CN" altLang="en-US" sz="1200" b="0" i="0">
                          <a:solidFill>
                            <a:srgbClr val="000000"/>
                          </a:solidFill>
                          <a:latin typeface="微软雅黑" charset="0"/>
                          <a:ea typeface="微软雅黑" charset="0"/>
                          <a:cs typeface="微软雅黑" charset="0"/>
                        </a:rPr>
                      </a:br>
                      <a:r>
                        <a:rPr lang="en-US" altLang="zh-CN" sz="1200" b="0" i="0">
                          <a:solidFill>
                            <a:srgbClr val="000000"/>
                          </a:solidFill>
                          <a:latin typeface="微软雅黑" charset="0"/>
                          <a:ea typeface="微软雅黑" charset="0"/>
                          <a:cs typeface="微软雅黑" charset="0"/>
                        </a:rPr>
                        <a:t>Communication signal</a:t>
                      </a:r>
                      <a:endParaRPr lang="en-US" altLang="zh-CN" sz="1200" b="0" i="0">
                        <a:solidFill>
                          <a:srgbClr val="000000"/>
                        </a:solidFill>
                        <a:latin typeface="微软雅黑" charset="0"/>
                        <a:ea typeface="微软雅黑" charset="0"/>
                        <a:cs typeface="微软雅黑" charset="0"/>
                      </a:endParaRPr>
                    </a:p>
                  </a:txBody>
                  <a:tcPr marL="13017" marR="13017" marT="13017" marB="0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200" b="0" i="0">
                          <a:solidFill>
                            <a:srgbClr val="000000"/>
                          </a:solidFill>
                          <a:latin typeface="微软雅黑" charset="0"/>
                          <a:ea typeface="微软雅黑" charset="0"/>
                        </a:rPr>
                        <a:t>CAN/485/Lin</a:t>
                      </a:r>
                      <a:endParaRPr lang="en-US" altLang="zh-CN" sz="1200" b="0" i="0">
                        <a:solidFill>
                          <a:srgbClr val="000000"/>
                        </a:solidFill>
                        <a:latin typeface="微软雅黑" charset="0"/>
                        <a:ea typeface="微软雅黑" charset="0"/>
                      </a:endParaRPr>
                    </a:p>
                  </a:txBody>
                  <a:tcPr marL="13017" marR="13017" marT="13017" marB="0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</a:tr>
              <a:tr h="385445">
                <a:tc vMerge="1">
                  <a:tcPr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B w="12700">
                      <a:solidFill>
                        <a:schemeClr val="tx1"/>
                      </a:solidFill>
                      <a:prstDash val="solid"/>
                    </a:lnB>
                  </a:tcPr>
                </a:tc>
                <a:tc>
                  <a:txBody>
                    <a:bodyPr/>
                    <a:p>
                      <a:pPr algn="l" fontAlgn="ctr"/>
                      <a:r>
                        <a:rPr lang="zh-CN" altLang="en-US" sz="1200" b="0" i="0">
                          <a:solidFill>
                            <a:srgbClr val="000000"/>
                          </a:solidFill>
                          <a:latin typeface="微软雅黑" charset="0"/>
                          <a:ea typeface="微软雅黑" charset="0"/>
                          <a:cs typeface="微软雅黑" charset="0"/>
                        </a:rPr>
                        <a:t>支持电池类型</a:t>
                      </a:r>
                      <a:br>
                        <a:rPr lang="zh-CN" altLang="en-US" sz="1200" b="0" i="0">
                          <a:solidFill>
                            <a:srgbClr val="000000"/>
                          </a:solidFill>
                          <a:latin typeface="微软雅黑" charset="0"/>
                          <a:ea typeface="微软雅黑" charset="0"/>
                          <a:cs typeface="微软雅黑" charset="0"/>
                        </a:rPr>
                      </a:br>
                      <a:r>
                        <a:rPr lang="en-US" altLang="zh-CN" sz="1200" b="0" i="0">
                          <a:solidFill>
                            <a:srgbClr val="000000"/>
                          </a:solidFill>
                          <a:latin typeface="微软雅黑" charset="0"/>
                          <a:ea typeface="微软雅黑" charset="0"/>
                          <a:cs typeface="微软雅黑" charset="0"/>
                        </a:rPr>
                        <a:t>Supported battery type</a:t>
                      </a:r>
                      <a:endParaRPr lang="en-US" altLang="zh-CN" sz="1200" b="0" i="0">
                        <a:solidFill>
                          <a:srgbClr val="000000"/>
                        </a:solidFill>
                        <a:latin typeface="微软雅黑" charset="0"/>
                        <a:ea typeface="微软雅黑" charset="0"/>
                        <a:cs typeface="微软雅黑" charset="0"/>
                      </a:endParaRPr>
                    </a:p>
                  </a:txBody>
                  <a:tcPr marL="13017" marR="13017" marT="13017" marB="0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200" b="0" i="0">
                          <a:solidFill>
                            <a:srgbClr val="000000"/>
                          </a:solidFill>
                          <a:latin typeface="微软雅黑" charset="0"/>
                          <a:ea typeface="微软雅黑" charset="0"/>
                        </a:rPr>
                        <a:t>Li-ion Battery/Lead-acid battery</a:t>
                      </a:r>
                      <a:endParaRPr lang="en-US" altLang="zh-CN" sz="1200" b="0" i="0">
                        <a:solidFill>
                          <a:srgbClr val="000000"/>
                        </a:solidFill>
                        <a:latin typeface="微软雅黑" charset="0"/>
                        <a:ea typeface="微软雅黑" charset="0"/>
                      </a:endParaRPr>
                    </a:p>
                  </a:txBody>
                  <a:tcPr marL="13017" marR="13017" marT="13017" marB="0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:dissolve/>
      </p:transition>
    </mc:Choice>
    <mc:Fallback>
      <p:transition>
        <p:dissolv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11007" y="6773"/>
            <a:ext cx="12157287" cy="751840"/>
          </a:xfrm>
          <a:prstGeom prst="rect">
            <a:avLst/>
          </a:prstGeom>
          <a:gradFill>
            <a:gsLst>
              <a:gs pos="0">
                <a:srgbClr val="FE4444"/>
              </a:gs>
              <a:gs pos="100000">
                <a:srgbClr val="832B2B"/>
              </a:gs>
            </a:gsLst>
            <a:lin ang="16200000" scaled="0"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 altLang="zh-CN" sz="2400"/>
          </a:p>
        </p:txBody>
      </p:sp>
      <p:sp>
        <p:nvSpPr>
          <p:cNvPr id="6" name="矩形 5"/>
          <p:cNvSpPr/>
          <p:nvPr/>
        </p:nvSpPr>
        <p:spPr>
          <a:xfrm>
            <a:off x="11853" y="55033"/>
            <a:ext cx="12168293" cy="6248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zh-CN" sz="3465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8</a:t>
            </a:r>
            <a:r>
              <a:rPr lang="en-US" altLang="zh-CN" sz="3465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004Q-48V</a:t>
            </a:r>
            <a:r>
              <a:rPr lang="en-US" altLang="zh-CN" sz="3465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lang="zh-CN" altLang="en-US" sz="3465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技术参数</a:t>
            </a:r>
            <a:endParaRPr lang="zh-CN" altLang="en-US" sz="3465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graphicFrame>
        <p:nvGraphicFramePr>
          <p:cNvPr id="7" name="表格 6"/>
          <p:cNvGraphicFramePr/>
          <p:nvPr/>
        </p:nvGraphicFramePr>
        <p:xfrm>
          <a:off x="1125855" y="1254633"/>
          <a:ext cx="9451975" cy="4632325"/>
        </p:xfrm>
        <a:graphic>
          <a:graphicData uri="http://schemas.openxmlformats.org/drawingml/2006/table">
            <a:tbl>
              <a:tblPr/>
              <a:tblGrid>
                <a:gridCol w="1358900"/>
                <a:gridCol w="3589020"/>
                <a:gridCol w="4504055"/>
              </a:tblGrid>
              <a:tr h="389890">
                <a:tc rowSpan="6">
                  <a:txBody>
                    <a:bodyPr/>
                    <a:p>
                      <a:pPr algn="l" fontAlgn="ctr"/>
                      <a:r>
                        <a:rPr lang="zh-CN" altLang="en-US" sz="1200" b="0" i="0">
                          <a:solidFill>
                            <a:srgbClr val="000000"/>
                          </a:solidFill>
                          <a:latin typeface="微软雅黑" charset="0"/>
                          <a:ea typeface="微软雅黑" charset="0"/>
                          <a:cs typeface="微软雅黑" charset="0"/>
                        </a:rPr>
                        <a:t>环境要求</a:t>
                      </a:r>
                      <a:br>
                        <a:rPr lang="zh-CN" altLang="en-US" sz="1200" b="0" i="0">
                          <a:solidFill>
                            <a:srgbClr val="000000"/>
                          </a:solidFill>
                          <a:latin typeface="微软雅黑" charset="0"/>
                          <a:ea typeface="微软雅黑" charset="0"/>
                          <a:cs typeface="微软雅黑" charset="0"/>
                        </a:rPr>
                      </a:br>
                      <a:r>
                        <a:rPr lang="en-US" altLang="zh-CN" sz="1200" b="0" i="0">
                          <a:solidFill>
                            <a:srgbClr val="000000"/>
                          </a:solidFill>
                          <a:latin typeface="微软雅黑" charset="0"/>
                          <a:ea typeface="微软雅黑" charset="0"/>
                          <a:cs typeface="微软雅黑" charset="0"/>
                        </a:rPr>
                        <a:t>Environment</a:t>
                      </a:r>
                      <a:endParaRPr lang="en-US" altLang="zh-CN" sz="1200" b="0" i="0">
                        <a:solidFill>
                          <a:srgbClr val="000000"/>
                        </a:solidFill>
                        <a:latin typeface="微软雅黑" charset="0"/>
                        <a:ea typeface="微软雅黑" charset="0"/>
                        <a:cs typeface="微软雅黑" charset="0"/>
                      </a:endParaRPr>
                    </a:p>
                  </a:txBody>
                  <a:tcPr marL="13017" marR="13017" marT="13017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algn="l" fontAlgn="ctr"/>
                      <a:r>
                        <a:rPr lang="zh-CN" altLang="en-US" sz="1200" b="0" i="0">
                          <a:solidFill>
                            <a:srgbClr val="000000"/>
                          </a:solidFill>
                          <a:latin typeface="微软雅黑" charset="0"/>
                          <a:ea typeface="微软雅黑" charset="0"/>
                          <a:cs typeface="微软雅黑" charset="0"/>
                        </a:rPr>
                        <a:t>散热方式</a:t>
                      </a:r>
                      <a:br>
                        <a:rPr lang="zh-CN" altLang="en-US" sz="1200" b="0" i="0">
                          <a:solidFill>
                            <a:srgbClr val="000000"/>
                          </a:solidFill>
                          <a:latin typeface="微软雅黑" charset="0"/>
                          <a:ea typeface="微软雅黑" charset="0"/>
                          <a:cs typeface="微软雅黑" charset="0"/>
                        </a:rPr>
                      </a:br>
                      <a:r>
                        <a:rPr lang="en-US" altLang="zh-CN" sz="1200" b="0" i="0">
                          <a:solidFill>
                            <a:srgbClr val="000000"/>
                          </a:solidFill>
                          <a:latin typeface="微软雅黑" charset="0"/>
                          <a:ea typeface="微软雅黑" charset="0"/>
                          <a:cs typeface="微软雅黑" charset="0"/>
                        </a:rPr>
                        <a:t>Cooling</a:t>
                      </a:r>
                      <a:endParaRPr lang="en-US" altLang="zh-CN" sz="1200" b="0" i="0">
                        <a:solidFill>
                          <a:srgbClr val="000000"/>
                        </a:solidFill>
                        <a:latin typeface="微软雅黑" charset="0"/>
                        <a:ea typeface="微软雅黑" charset="0"/>
                        <a:cs typeface="微软雅黑" charset="0"/>
                      </a:endParaRPr>
                    </a:p>
                  </a:txBody>
                  <a:tcPr marL="13017" marR="13017" marT="13017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zh-CN" altLang="en-US" sz="1200" b="0" i="0">
                          <a:solidFill>
                            <a:srgbClr val="000000"/>
                          </a:solidFill>
                          <a:latin typeface="微软雅黑" charset="0"/>
                          <a:ea typeface="微软雅黑" charset="0"/>
                          <a:cs typeface="微软雅黑" charset="0"/>
                        </a:rPr>
                        <a:t>无风扇（</a:t>
                      </a:r>
                      <a:r>
                        <a:rPr lang="en-US" altLang="zh-CN" sz="1200" b="0" i="0">
                          <a:solidFill>
                            <a:srgbClr val="000000"/>
                          </a:solidFill>
                          <a:latin typeface="微软雅黑" charset="0"/>
                          <a:ea typeface="微软雅黑" charset="0"/>
                          <a:cs typeface="微软雅黑" charset="0"/>
                        </a:rPr>
                        <a:t>NO FAN)</a:t>
                      </a:r>
                      <a:endParaRPr lang="en-US" altLang="zh-CN" sz="1200" b="0" i="0">
                        <a:solidFill>
                          <a:srgbClr val="000000"/>
                        </a:solidFill>
                        <a:latin typeface="微软雅黑" charset="0"/>
                        <a:ea typeface="微软雅黑" charset="0"/>
                        <a:cs typeface="微软雅黑" charset="0"/>
                      </a:endParaRPr>
                    </a:p>
                  </a:txBody>
                  <a:tcPr marL="13017" marR="13017" marT="13017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51790">
                <a:tc vMerge="1">
                  <a:tcPr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p>
                      <a:pPr algn="l" fontAlgn="ctr"/>
                      <a:r>
                        <a:rPr lang="zh-CN" altLang="en-US" sz="1200" b="0" i="0">
                          <a:solidFill>
                            <a:srgbClr val="000000"/>
                          </a:solidFill>
                          <a:latin typeface="微软雅黑" charset="0"/>
                          <a:ea typeface="微软雅黑" charset="0"/>
                          <a:cs typeface="微软雅黑" charset="0"/>
                        </a:rPr>
                        <a:t>输入</a:t>
                      </a:r>
                      <a:r>
                        <a:rPr lang="en-US" altLang="zh-CN" sz="1200" b="0" i="0">
                          <a:solidFill>
                            <a:srgbClr val="000000"/>
                          </a:solidFill>
                          <a:latin typeface="微软雅黑" charset="0"/>
                          <a:ea typeface="微软雅黑" charset="0"/>
                          <a:cs typeface="微软雅黑" charset="0"/>
                        </a:rPr>
                        <a:t>AC</a:t>
                      </a:r>
                      <a:r>
                        <a:rPr lang="zh-CN" altLang="en-US" sz="1200" b="0" i="0">
                          <a:solidFill>
                            <a:srgbClr val="000000"/>
                          </a:solidFill>
                          <a:latin typeface="微软雅黑" charset="0"/>
                          <a:ea typeface="微软雅黑" charset="0"/>
                          <a:cs typeface="微软雅黑" charset="0"/>
                        </a:rPr>
                        <a:t>线方式</a:t>
                      </a:r>
                      <a:br>
                        <a:rPr lang="zh-CN" altLang="en-US" sz="1200" b="0" i="0">
                          <a:solidFill>
                            <a:srgbClr val="000000"/>
                          </a:solidFill>
                          <a:latin typeface="微软雅黑" charset="0"/>
                          <a:ea typeface="微软雅黑" charset="0"/>
                          <a:cs typeface="微软雅黑" charset="0"/>
                        </a:rPr>
                      </a:br>
                      <a:r>
                        <a:rPr lang="en-US" altLang="zh-CN" sz="1200" b="0" i="0">
                          <a:solidFill>
                            <a:srgbClr val="000000"/>
                          </a:solidFill>
                          <a:latin typeface="微软雅黑" charset="0"/>
                          <a:ea typeface="微软雅黑" charset="0"/>
                          <a:cs typeface="微软雅黑" charset="0"/>
                        </a:rPr>
                        <a:t>Input cable specifications</a:t>
                      </a:r>
                      <a:endParaRPr lang="en-US" altLang="zh-CN" sz="1200" b="0" i="0">
                        <a:solidFill>
                          <a:srgbClr val="000000"/>
                        </a:solidFill>
                        <a:latin typeface="微软雅黑" charset="0"/>
                        <a:ea typeface="微软雅黑" charset="0"/>
                        <a:cs typeface="微软雅黑" charset="0"/>
                      </a:endParaRPr>
                    </a:p>
                  </a:txBody>
                  <a:tcPr marL="13017" marR="13017" marT="13017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zh-CN" altLang="en-US" sz="1200" b="0" i="0">
                          <a:solidFill>
                            <a:srgbClr val="000000"/>
                          </a:solidFill>
                          <a:latin typeface="微软雅黑" charset="0"/>
                          <a:ea typeface="微软雅黑" charset="0"/>
                          <a:cs typeface="微软雅黑" charset="0"/>
                        </a:rPr>
                        <a:t>活接（线长可选）</a:t>
                      </a:r>
                      <a:r>
                        <a:rPr lang="en-US" altLang="zh-CN" sz="1200" b="0" i="0">
                          <a:solidFill>
                            <a:srgbClr val="000000"/>
                          </a:solidFill>
                          <a:latin typeface="微软雅黑" charset="0"/>
                          <a:ea typeface="微软雅黑" charset="0"/>
                          <a:cs typeface="微软雅黑" charset="0"/>
                        </a:rPr>
                        <a:t>Quick connection connecter  2.5m *0.75mm²*3C</a:t>
                      </a:r>
                      <a:endParaRPr lang="en-US" altLang="zh-CN" sz="1200" b="0" i="0">
                        <a:solidFill>
                          <a:srgbClr val="000000"/>
                        </a:solidFill>
                        <a:latin typeface="微软雅黑" charset="0"/>
                        <a:ea typeface="微软雅黑" charset="0"/>
                        <a:cs typeface="微软雅黑" charset="0"/>
                      </a:endParaRPr>
                    </a:p>
                  </a:txBody>
                  <a:tcPr marL="13017" marR="13017" marT="13017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52425">
                <a:tc vMerge="1">
                  <a:tcPr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p>
                      <a:pPr algn="l" fontAlgn="ctr"/>
                      <a:r>
                        <a:rPr lang="zh-CN" altLang="en-US" sz="1200" b="0" i="0">
                          <a:solidFill>
                            <a:srgbClr val="000000"/>
                          </a:solidFill>
                          <a:latin typeface="微软雅黑" charset="0"/>
                          <a:ea typeface="微软雅黑" charset="0"/>
                          <a:cs typeface="微软雅黑" charset="0"/>
                        </a:rPr>
                        <a:t>输出</a:t>
                      </a:r>
                      <a:r>
                        <a:rPr lang="en-US" altLang="zh-CN" sz="1200" b="0" i="0">
                          <a:solidFill>
                            <a:srgbClr val="000000"/>
                          </a:solidFill>
                          <a:latin typeface="微软雅黑" charset="0"/>
                          <a:ea typeface="微软雅黑" charset="0"/>
                          <a:cs typeface="微软雅黑" charset="0"/>
                        </a:rPr>
                        <a:t>DC</a:t>
                      </a:r>
                      <a:r>
                        <a:rPr lang="zh-CN" altLang="en-US" sz="1200" b="0" i="0">
                          <a:solidFill>
                            <a:srgbClr val="000000"/>
                          </a:solidFill>
                          <a:latin typeface="微软雅黑" charset="0"/>
                          <a:ea typeface="微软雅黑" charset="0"/>
                          <a:cs typeface="微软雅黑" charset="0"/>
                        </a:rPr>
                        <a:t>线方式</a:t>
                      </a:r>
                      <a:br>
                        <a:rPr lang="zh-CN" altLang="en-US" sz="1200" b="0" i="0">
                          <a:solidFill>
                            <a:srgbClr val="000000"/>
                          </a:solidFill>
                          <a:latin typeface="微软雅黑" charset="0"/>
                          <a:ea typeface="微软雅黑" charset="0"/>
                          <a:cs typeface="微软雅黑" charset="0"/>
                        </a:rPr>
                      </a:br>
                      <a:r>
                        <a:rPr lang="en-US" altLang="zh-CN" sz="1200" b="0" i="0">
                          <a:solidFill>
                            <a:srgbClr val="000000"/>
                          </a:solidFill>
                          <a:latin typeface="微软雅黑" charset="0"/>
                          <a:ea typeface="微软雅黑" charset="0"/>
                          <a:cs typeface="微软雅黑" charset="0"/>
                        </a:rPr>
                        <a:t>Output cable specifications</a:t>
                      </a:r>
                      <a:endParaRPr lang="en-US" altLang="zh-CN" sz="1200" b="0" i="0">
                        <a:solidFill>
                          <a:srgbClr val="000000"/>
                        </a:solidFill>
                        <a:latin typeface="微软雅黑" charset="0"/>
                        <a:ea typeface="微软雅黑" charset="0"/>
                        <a:cs typeface="微软雅黑" charset="0"/>
                      </a:endParaRPr>
                    </a:p>
                  </a:txBody>
                  <a:tcPr marL="13017" marR="13017" marT="13017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zh-CN" altLang="en-US" sz="1200" b="0" i="0">
                          <a:solidFill>
                            <a:srgbClr val="000000"/>
                          </a:solidFill>
                          <a:latin typeface="微软雅黑" charset="0"/>
                          <a:ea typeface="微软雅黑" charset="0"/>
                          <a:cs typeface="微软雅黑" charset="0"/>
                        </a:rPr>
                        <a:t>接（线长可选）</a:t>
                      </a:r>
                      <a:r>
                        <a:rPr lang="en-US" altLang="zh-CN" sz="1200" b="0" i="0">
                          <a:solidFill>
                            <a:srgbClr val="000000"/>
                          </a:solidFill>
                          <a:latin typeface="微软雅黑" charset="0"/>
                          <a:ea typeface="微软雅黑" charset="0"/>
                          <a:cs typeface="微软雅黑" charset="0"/>
                        </a:rPr>
                        <a:t>Quick connection connecter</a:t>
                      </a:r>
                      <a:br>
                        <a:rPr lang="en-US" altLang="zh-CN" sz="1200" b="0" i="0">
                          <a:solidFill>
                            <a:srgbClr val="000000"/>
                          </a:solidFill>
                          <a:latin typeface="微软雅黑" charset="0"/>
                          <a:ea typeface="微软雅黑" charset="0"/>
                          <a:cs typeface="微软雅黑" charset="0"/>
                        </a:rPr>
                      </a:br>
                      <a:r>
                        <a:rPr lang="en-US" altLang="zh-CN" sz="1200" b="0" i="0">
                          <a:solidFill>
                            <a:srgbClr val="000000"/>
                          </a:solidFill>
                          <a:latin typeface="微软雅黑" charset="0"/>
                          <a:ea typeface="微软雅黑" charset="0"/>
                          <a:cs typeface="微软雅黑" charset="0"/>
                        </a:rPr>
                        <a:t>2.5m * 18AWG * 2C(red/black</a:t>
                      </a:r>
                      <a:r>
                        <a:rPr lang="zh-CN" altLang="en-US" sz="1200" b="0" i="0">
                          <a:solidFill>
                            <a:srgbClr val="000000"/>
                          </a:solidFill>
                          <a:latin typeface="微软雅黑" charset="0"/>
                          <a:ea typeface="微软雅黑" charset="0"/>
                          <a:cs typeface="微软雅黑" charset="0"/>
                        </a:rPr>
                        <a:t>）</a:t>
                      </a:r>
                      <a:endParaRPr lang="zh-CN" altLang="en-US" sz="1200" b="0" i="0">
                        <a:solidFill>
                          <a:srgbClr val="000000"/>
                        </a:solidFill>
                        <a:latin typeface="微软雅黑" charset="0"/>
                        <a:ea typeface="微软雅黑" charset="0"/>
                        <a:cs typeface="微软雅黑" charset="0"/>
                      </a:endParaRPr>
                    </a:p>
                  </a:txBody>
                  <a:tcPr marL="13017" marR="13017" marT="13017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51790">
                <a:tc vMerge="1">
                  <a:tcPr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p>
                      <a:pPr algn="l" fontAlgn="ctr"/>
                      <a:r>
                        <a:rPr lang="zh-CN" altLang="en-US" sz="1200" b="0" i="0">
                          <a:solidFill>
                            <a:srgbClr val="000000"/>
                          </a:solidFill>
                          <a:latin typeface="微软雅黑" charset="0"/>
                          <a:ea typeface="微软雅黑" charset="0"/>
                          <a:cs typeface="微软雅黑" charset="0"/>
                        </a:rPr>
                        <a:t>夹钳 </a:t>
                      </a:r>
                      <a:r>
                        <a:rPr lang="en-US" altLang="zh-CN" sz="1200" b="0" i="0">
                          <a:solidFill>
                            <a:srgbClr val="000000"/>
                          </a:solidFill>
                          <a:latin typeface="微软雅黑" charset="0"/>
                          <a:ea typeface="微软雅黑" charset="0"/>
                          <a:cs typeface="微软雅黑" charset="0"/>
                        </a:rPr>
                        <a:t>/ DC</a:t>
                      </a:r>
                      <a:r>
                        <a:rPr lang="zh-CN" altLang="en-US" sz="1200" b="0" i="0">
                          <a:solidFill>
                            <a:srgbClr val="000000"/>
                          </a:solidFill>
                          <a:latin typeface="微软雅黑" charset="0"/>
                          <a:ea typeface="微软雅黑" charset="0"/>
                          <a:cs typeface="微软雅黑" charset="0"/>
                        </a:rPr>
                        <a:t>连接器</a:t>
                      </a:r>
                      <a:br>
                        <a:rPr lang="zh-CN" altLang="en-US" sz="1200" b="0" i="0">
                          <a:solidFill>
                            <a:srgbClr val="000000"/>
                          </a:solidFill>
                          <a:latin typeface="微软雅黑" charset="0"/>
                          <a:ea typeface="微软雅黑" charset="0"/>
                          <a:cs typeface="微软雅黑" charset="0"/>
                        </a:rPr>
                      </a:br>
                      <a:r>
                        <a:rPr lang="en-US" altLang="zh-CN" sz="1200" b="0" i="0">
                          <a:solidFill>
                            <a:srgbClr val="000000"/>
                          </a:solidFill>
                          <a:latin typeface="微软雅黑" charset="0"/>
                          <a:ea typeface="微软雅黑" charset="0"/>
                          <a:cs typeface="微软雅黑" charset="0"/>
                        </a:rPr>
                        <a:t>Clamps / Connector</a:t>
                      </a:r>
                      <a:endParaRPr lang="en-US" altLang="zh-CN" sz="1200" b="0" i="0">
                        <a:solidFill>
                          <a:srgbClr val="000000"/>
                        </a:solidFill>
                        <a:latin typeface="微软雅黑" charset="0"/>
                        <a:ea typeface="微软雅黑" charset="0"/>
                        <a:cs typeface="微软雅黑" charset="0"/>
                      </a:endParaRPr>
                    </a:p>
                  </a:txBody>
                  <a:tcPr marL="13017" marR="13017" marT="13017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200" b="0" i="0">
                          <a:solidFill>
                            <a:srgbClr val="000000"/>
                          </a:solidFill>
                          <a:latin typeface="微软雅黑" charset="0"/>
                          <a:ea typeface="微软雅黑" charset="0"/>
                        </a:rPr>
                        <a:t>Alligator clip</a:t>
                      </a:r>
                      <a:br>
                        <a:rPr lang="en-US" altLang="zh-CN" sz="1200" b="0" i="0">
                          <a:solidFill>
                            <a:srgbClr val="000000"/>
                          </a:solidFill>
                          <a:latin typeface="微软雅黑" charset="0"/>
                          <a:ea typeface="微软雅黑" charset="0"/>
                        </a:rPr>
                      </a:br>
                      <a:r>
                        <a:rPr lang="en-US" altLang="zh-CN" sz="1200" b="0" i="0">
                          <a:solidFill>
                            <a:srgbClr val="000000"/>
                          </a:solidFill>
                          <a:latin typeface="微软雅黑" charset="0"/>
                          <a:ea typeface="微软雅黑" charset="0"/>
                        </a:rPr>
                        <a:t>Customized support</a:t>
                      </a:r>
                      <a:endParaRPr lang="en-US" altLang="zh-CN" sz="1200" b="0" i="0">
                        <a:solidFill>
                          <a:srgbClr val="000000"/>
                        </a:solidFill>
                        <a:latin typeface="微软雅黑" charset="0"/>
                        <a:ea typeface="微软雅黑" charset="0"/>
                      </a:endParaRPr>
                    </a:p>
                  </a:txBody>
                  <a:tcPr marL="13017" marR="13017" marT="13017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51790">
                <a:tc vMerge="1">
                  <a:tcPr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p>
                      <a:pPr algn="l" fontAlgn="ctr"/>
                      <a:r>
                        <a:rPr lang="zh-CN" altLang="en-US" sz="1200" b="0" i="0">
                          <a:solidFill>
                            <a:srgbClr val="000000"/>
                          </a:solidFill>
                          <a:latin typeface="微软雅黑" charset="0"/>
                          <a:ea typeface="微软雅黑" charset="0"/>
                          <a:cs typeface="微软雅黑" charset="0"/>
                        </a:rPr>
                        <a:t>贮存环境温度</a:t>
                      </a:r>
                      <a:br>
                        <a:rPr lang="zh-CN" altLang="en-US" sz="1200" b="0" i="0">
                          <a:solidFill>
                            <a:srgbClr val="000000"/>
                          </a:solidFill>
                          <a:latin typeface="微软雅黑" charset="0"/>
                          <a:ea typeface="微软雅黑" charset="0"/>
                          <a:cs typeface="微软雅黑" charset="0"/>
                        </a:rPr>
                      </a:br>
                      <a:r>
                        <a:rPr lang="en-US" altLang="zh-CN" sz="1200" b="0" i="0">
                          <a:solidFill>
                            <a:srgbClr val="000000"/>
                          </a:solidFill>
                          <a:latin typeface="微软雅黑" charset="0"/>
                          <a:ea typeface="微软雅黑" charset="0"/>
                          <a:cs typeface="微软雅黑" charset="0"/>
                        </a:rPr>
                        <a:t>Storage temperature</a:t>
                      </a:r>
                      <a:endParaRPr lang="en-US" altLang="zh-CN" sz="1200" b="0" i="0">
                        <a:solidFill>
                          <a:srgbClr val="000000"/>
                        </a:solidFill>
                        <a:latin typeface="微软雅黑" charset="0"/>
                        <a:ea typeface="微软雅黑" charset="0"/>
                        <a:cs typeface="微软雅黑" charset="0"/>
                      </a:endParaRPr>
                    </a:p>
                  </a:txBody>
                  <a:tcPr marL="13017" marR="13017" marT="13017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200" b="0" i="0">
                          <a:solidFill>
                            <a:srgbClr val="000000"/>
                          </a:solidFill>
                          <a:latin typeface="微软雅黑" charset="0"/>
                          <a:ea typeface="微软雅黑" charset="0"/>
                        </a:rPr>
                        <a:t>-20℃-60℃</a:t>
                      </a:r>
                      <a:endParaRPr lang="en-US" altLang="zh-CN" sz="1200" b="0" i="0">
                        <a:solidFill>
                          <a:srgbClr val="000000"/>
                        </a:solidFill>
                        <a:latin typeface="微软雅黑" charset="0"/>
                        <a:ea typeface="微软雅黑" charset="0"/>
                      </a:endParaRPr>
                    </a:p>
                  </a:txBody>
                  <a:tcPr marL="13017" marR="13017" marT="13017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89890">
                <a:tc vMerge="1">
                  <a:tcPr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p>
                      <a:pPr algn="l" fontAlgn="ctr"/>
                      <a:r>
                        <a:rPr lang="zh-CN" altLang="en-US" sz="1200" b="0" i="0">
                          <a:solidFill>
                            <a:srgbClr val="000000"/>
                          </a:solidFill>
                          <a:latin typeface="微软雅黑" charset="0"/>
                          <a:ea typeface="微软雅黑" charset="0"/>
                          <a:cs typeface="微软雅黑" charset="0"/>
                        </a:rPr>
                        <a:t>工作环境温度</a:t>
                      </a:r>
                      <a:br>
                        <a:rPr lang="zh-CN" altLang="en-US" sz="1200" b="0" i="0">
                          <a:solidFill>
                            <a:srgbClr val="000000"/>
                          </a:solidFill>
                          <a:latin typeface="微软雅黑" charset="0"/>
                          <a:ea typeface="微软雅黑" charset="0"/>
                          <a:cs typeface="微软雅黑" charset="0"/>
                        </a:rPr>
                      </a:br>
                      <a:r>
                        <a:rPr lang="en-US" altLang="zh-CN" sz="1200" b="0" i="0">
                          <a:solidFill>
                            <a:srgbClr val="000000"/>
                          </a:solidFill>
                          <a:latin typeface="微软雅黑" charset="0"/>
                          <a:ea typeface="微软雅黑" charset="0"/>
                          <a:cs typeface="微软雅黑" charset="0"/>
                        </a:rPr>
                        <a:t>Use temperature</a:t>
                      </a:r>
                      <a:endParaRPr lang="en-US" altLang="zh-CN" sz="1200" b="0" i="0">
                        <a:solidFill>
                          <a:srgbClr val="000000"/>
                        </a:solidFill>
                        <a:latin typeface="微软雅黑" charset="0"/>
                        <a:ea typeface="微软雅黑" charset="0"/>
                        <a:cs typeface="微软雅黑" charset="0"/>
                      </a:endParaRPr>
                    </a:p>
                  </a:txBody>
                  <a:tcPr marL="13017" marR="13017" marT="13017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200" b="0" i="0">
                          <a:solidFill>
                            <a:srgbClr val="000000"/>
                          </a:solidFill>
                          <a:latin typeface="微软雅黑" charset="0"/>
                          <a:ea typeface="微软雅黑" charset="0"/>
                        </a:rPr>
                        <a:t>-10℃-45℃</a:t>
                      </a:r>
                      <a:endParaRPr lang="en-US" altLang="zh-CN" sz="1200" b="0" i="0">
                        <a:solidFill>
                          <a:srgbClr val="000000"/>
                        </a:solidFill>
                        <a:latin typeface="微软雅黑" charset="0"/>
                        <a:ea typeface="微软雅黑" charset="0"/>
                      </a:endParaRPr>
                    </a:p>
                  </a:txBody>
                  <a:tcPr marL="13017" marR="13017" marT="13017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89890">
                <a:tc rowSpan="6">
                  <a:txBody>
                    <a:bodyPr/>
                    <a:p>
                      <a:pPr algn="l" fontAlgn="ctr"/>
                      <a:r>
                        <a:rPr lang="zh-CN" altLang="en-US" sz="1200" b="0" i="0">
                          <a:solidFill>
                            <a:srgbClr val="000000"/>
                          </a:solidFill>
                          <a:latin typeface="微软雅黑" charset="0"/>
                          <a:ea typeface="微软雅黑" charset="0"/>
                          <a:cs typeface="微软雅黑" charset="0"/>
                        </a:rPr>
                        <a:t>充电显示</a:t>
                      </a:r>
                      <a:br>
                        <a:rPr lang="zh-CN" altLang="en-US" sz="1200" b="0" i="0">
                          <a:solidFill>
                            <a:srgbClr val="000000"/>
                          </a:solidFill>
                          <a:latin typeface="微软雅黑" charset="0"/>
                          <a:ea typeface="微软雅黑" charset="0"/>
                          <a:cs typeface="微软雅黑" charset="0"/>
                        </a:rPr>
                      </a:br>
                      <a:r>
                        <a:rPr lang="en-US" altLang="zh-CN" sz="1200" b="0" i="0">
                          <a:solidFill>
                            <a:srgbClr val="000000"/>
                          </a:solidFill>
                          <a:latin typeface="微软雅黑" charset="0"/>
                          <a:ea typeface="微软雅黑" charset="0"/>
                          <a:cs typeface="微软雅黑" charset="0"/>
                        </a:rPr>
                        <a:t>Display</a:t>
                      </a:r>
                      <a:endParaRPr lang="en-US" altLang="zh-CN" sz="1200" b="0" i="0">
                        <a:solidFill>
                          <a:srgbClr val="000000"/>
                        </a:solidFill>
                        <a:latin typeface="微软雅黑" charset="0"/>
                        <a:ea typeface="微软雅黑" charset="0"/>
                        <a:cs typeface="微软雅黑" charset="0"/>
                      </a:endParaRPr>
                    </a:p>
                  </a:txBody>
                  <a:tcPr marL="13017" marR="13017" marT="13017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algn="l" fontAlgn="ctr"/>
                      <a:r>
                        <a:rPr lang="zh-CN" altLang="en-US" sz="1200" b="0" i="0">
                          <a:solidFill>
                            <a:srgbClr val="000000"/>
                          </a:solidFill>
                          <a:latin typeface="微软雅黑" charset="0"/>
                          <a:ea typeface="微软雅黑" charset="0"/>
                          <a:cs typeface="微软雅黑" charset="0"/>
                        </a:rPr>
                        <a:t>充电百分比显示</a:t>
                      </a:r>
                      <a:br>
                        <a:rPr lang="zh-CN" altLang="en-US" sz="1200" b="0" i="0">
                          <a:solidFill>
                            <a:srgbClr val="000000"/>
                          </a:solidFill>
                          <a:latin typeface="微软雅黑" charset="0"/>
                          <a:ea typeface="微软雅黑" charset="0"/>
                          <a:cs typeface="微软雅黑" charset="0"/>
                        </a:rPr>
                      </a:br>
                      <a:r>
                        <a:rPr lang="en-US" altLang="zh-CN" sz="1200" b="0" i="0">
                          <a:solidFill>
                            <a:srgbClr val="000000"/>
                          </a:solidFill>
                          <a:latin typeface="微软雅黑" charset="0"/>
                          <a:ea typeface="微软雅黑" charset="0"/>
                          <a:cs typeface="微软雅黑" charset="0"/>
                        </a:rPr>
                        <a:t>Charging percent</a:t>
                      </a:r>
                      <a:endParaRPr lang="en-US" altLang="zh-CN" sz="1200" b="0" i="0">
                        <a:solidFill>
                          <a:srgbClr val="000000"/>
                        </a:solidFill>
                        <a:latin typeface="微软雅黑" charset="0"/>
                        <a:ea typeface="微软雅黑" charset="0"/>
                        <a:cs typeface="微软雅黑" charset="0"/>
                      </a:endParaRPr>
                    </a:p>
                  </a:txBody>
                  <a:tcPr marL="13017" marR="13017" marT="13017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zh-CN" altLang="en-US" sz="1200" b="0" i="0">
                          <a:solidFill>
                            <a:srgbClr val="000000"/>
                          </a:solidFill>
                          <a:latin typeface="微软雅黑" charset="0"/>
                          <a:ea typeface="微软雅黑" charset="0"/>
                          <a:cs typeface="微软雅黑" charset="0"/>
                        </a:rPr>
                        <a:t>支持</a:t>
                      </a:r>
                      <a:r>
                        <a:rPr lang="en-US" altLang="zh-CN" sz="1200" b="0" i="0">
                          <a:solidFill>
                            <a:srgbClr val="000000"/>
                          </a:solidFill>
                          <a:latin typeface="微软雅黑" charset="0"/>
                          <a:ea typeface="微软雅黑" charset="0"/>
                          <a:cs typeface="微软雅黑" charset="0"/>
                        </a:rPr>
                        <a:t>(Qualified)</a:t>
                      </a:r>
                      <a:endParaRPr lang="en-US" altLang="zh-CN" sz="1200" b="0" i="0">
                        <a:solidFill>
                          <a:srgbClr val="000000"/>
                        </a:solidFill>
                        <a:latin typeface="微软雅黑" charset="0"/>
                        <a:ea typeface="微软雅黑" charset="0"/>
                        <a:cs typeface="微软雅黑" charset="0"/>
                      </a:endParaRPr>
                    </a:p>
                  </a:txBody>
                  <a:tcPr marL="13017" marR="13017" marT="13017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89890">
                <a:tc vMerge="1">
                  <a:tcPr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p>
                      <a:pPr algn="l" fontAlgn="ctr"/>
                      <a:r>
                        <a:rPr lang="zh-CN" altLang="en-US" sz="1200" b="0" i="0">
                          <a:solidFill>
                            <a:srgbClr val="000000"/>
                          </a:solidFill>
                          <a:latin typeface="微软雅黑" charset="0"/>
                          <a:ea typeface="微软雅黑" charset="0"/>
                          <a:cs typeface="微软雅黑" charset="0"/>
                        </a:rPr>
                        <a:t>充电</a:t>
                      </a:r>
                      <a:r>
                        <a:rPr lang="en-US" altLang="zh-CN" sz="1200" b="0" i="0">
                          <a:solidFill>
                            <a:srgbClr val="000000"/>
                          </a:solidFill>
                          <a:latin typeface="微软雅黑" charset="0"/>
                          <a:ea typeface="微软雅黑" charset="0"/>
                          <a:cs typeface="微软雅黑" charset="0"/>
                        </a:rPr>
                        <a:t>AH </a:t>
                      </a:r>
                      <a:r>
                        <a:rPr lang="zh-CN" altLang="en-US" sz="1200" b="0" i="0">
                          <a:solidFill>
                            <a:srgbClr val="000000"/>
                          </a:solidFill>
                          <a:latin typeface="微软雅黑" charset="0"/>
                          <a:ea typeface="微软雅黑" charset="0"/>
                          <a:cs typeface="微软雅黑" charset="0"/>
                        </a:rPr>
                        <a:t>显示</a:t>
                      </a:r>
                      <a:br>
                        <a:rPr lang="zh-CN" altLang="en-US" sz="1200" b="0" i="0">
                          <a:solidFill>
                            <a:srgbClr val="000000"/>
                          </a:solidFill>
                          <a:latin typeface="微软雅黑" charset="0"/>
                          <a:ea typeface="微软雅黑" charset="0"/>
                          <a:cs typeface="微软雅黑" charset="0"/>
                        </a:rPr>
                      </a:br>
                      <a:r>
                        <a:rPr lang="en-US" altLang="zh-CN" sz="1200" b="0" i="0">
                          <a:solidFill>
                            <a:srgbClr val="000000"/>
                          </a:solidFill>
                          <a:latin typeface="微软雅黑" charset="0"/>
                          <a:ea typeface="微软雅黑" charset="0"/>
                          <a:cs typeface="微软雅黑" charset="0"/>
                        </a:rPr>
                        <a:t>AH Calculate</a:t>
                      </a:r>
                      <a:endParaRPr lang="en-US" altLang="zh-CN" sz="1200" b="0" i="0">
                        <a:solidFill>
                          <a:srgbClr val="000000"/>
                        </a:solidFill>
                        <a:latin typeface="微软雅黑" charset="0"/>
                        <a:ea typeface="微软雅黑" charset="0"/>
                        <a:cs typeface="微软雅黑" charset="0"/>
                      </a:endParaRPr>
                    </a:p>
                  </a:txBody>
                  <a:tcPr marL="13017" marR="13017" marT="13017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zh-CN" altLang="en-US" sz="1200" b="0" i="0">
                          <a:solidFill>
                            <a:srgbClr val="000000"/>
                          </a:solidFill>
                          <a:latin typeface="微软雅黑" charset="0"/>
                          <a:ea typeface="微软雅黑" charset="0"/>
                          <a:cs typeface="微软雅黑" charset="0"/>
                        </a:rPr>
                        <a:t>支持</a:t>
                      </a:r>
                      <a:r>
                        <a:rPr lang="en-US" altLang="zh-CN" sz="1200" b="0" i="0">
                          <a:solidFill>
                            <a:srgbClr val="000000"/>
                          </a:solidFill>
                          <a:latin typeface="微软雅黑" charset="0"/>
                          <a:ea typeface="微软雅黑" charset="0"/>
                          <a:cs typeface="微软雅黑" charset="0"/>
                        </a:rPr>
                        <a:t>(Qualified)</a:t>
                      </a:r>
                      <a:endParaRPr lang="en-US" altLang="zh-CN" sz="1200" b="0" i="0">
                        <a:solidFill>
                          <a:srgbClr val="000000"/>
                        </a:solidFill>
                        <a:latin typeface="微软雅黑" charset="0"/>
                        <a:ea typeface="微软雅黑" charset="0"/>
                        <a:cs typeface="微软雅黑" charset="0"/>
                      </a:endParaRPr>
                    </a:p>
                  </a:txBody>
                  <a:tcPr marL="13017" marR="13017" marT="13017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89890">
                <a:tc vMerge="1">
                  <a:tcPr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p>
                      <a:pPr algn="l" fontAlgn="ctr"/>
                      <a:r>
                        <a:rPr lang="zh-CN" altLang="en-US" sz="1200" b="0" i="0">
                          <a:solidFill>
                            <a:srgbClr val="000000"/>
                          </a:solidFill>
                          <a:latin typeface="微软雅黑" charset="0"/>
                          <a:ea typeface="微软雅黑" charset="0"/>
                          <a:cs typeface="微软雅黑" charset="0"/>
                        </a:rPr>
                        <a:t>充电时长显示</a:t>
                      </a:r>
                      <a:br>
                        <a:rPr lang="zh-CN" altLang="en-US" sz="1200" b="0" i="0">
                          <a:solidFill>
                            <a:srgbClr val="000000"/>
                          </a:solidFill>
                          <a:latin typeface="微软雅黑" charset="0"/>
                          <a:ea typeface="微软雅黑" charset="0"/>
                          <a:cs typeface="微软雅黑" charset="0"/>
                        </a:rPr>
                      </a:br>
                      <a:r>
                        <a:rPr lang="en-US" altLang="zh-CN" sz="1200" b="0" i="0">
                          <a:solidFill>
                            <a:srgbClr val="000000"/>
                          </a:solidFill>
                          <a:latin typeface="微软雅黑" charset="0"/>
                          <a:ea typeface="微软雅黑" charset="0"/>
                          <a:cs typeface="微软雅黑" charset="0"/>
                        </a:rPr>
                        <a:t>Charging time</a:t>
                      </a:r>
                      <a:endParaRPr lang="en-US" altLang="zh-CN" sz="1200" b="0" i="0">
                        <a:solidFill>
                          <a:srgbClr val="000000"/>
                        </a:solidFill>
                        <a:latin typeface="微软雅黑" charset="0"/>
                        <a:ea typeface="微软雅黑" charset="0"/>
                        <a:cs typeface="微软雅黑" charset="0"/>
                      </a:endParaRPr>
                    </a:p>
                  </a:txBody>
                  <a:tcPr marL="13017" marR="13017" marT="13017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zh-CN" altLang="en-US" sz="1200" b="0" i="0">
                          <a:solidFill>
                            <a:srgbClr val="000000"/>
                          </a:solidFill>
                          <a:latin typeface="微软雅黑" charset="0"/>
                          <a:ea typeface="微软雅黑" charset="0"/>
                          <a:cs typeface="微软雅黑" charset="0"/>
                        </a:rPr>
                        <a:t>支持</a:t>
                      </a:r>
                      <a:r>
                        <a:rPr lang="en-US" altLang="zh-CN" sz="1200" b="0" i="0">
                          <a:solidFill>
                            <a:srgbClr val="000000"/>
                          </a:solidFill>
                          <a:latin typeface="微软雅黑" charset="0"/>
                          <a:ea typeface="微软雅黑" charset="0"/>
                          <a:cs typeface="微软雅黑" charset="0"/>
                        </a:rPr>
                        <a:t>(Qualified)</a:t>
                      </a:r>
                      <a:endParaRPr lang="en-US" altLang="zh-CN" sz="1200" b="0" i="0">
                        <a:solidFill>
                          <a:srgbClr val="000000"/>
                        </a:solidFill>
                        <a:latin typeface="微软雅黑" charset="0"/>
                        <a:ea typeface="微软雅黑" charset="0"/>
                        <a:cs typeface="微软雅黑" charset="0"/>
                      </a:endParaRPr>
                    </a:p>
                  </a:txBody>
                  <a:tcPr marL="13017" marR="13017" marT="13017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89255">
                <a:tc vMerge="1">
                  <a:tcPr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p>
                      <a:pPr algn="l" fontAlgn="ctr"/>
                      <a:r>
                        <a:rPr lang="zh-CN" altLang="en-US" sz="1200" b="0" i="0">
                          <a:solidFill>
                            <a:srgbClr val="000000"/>
                          </a:solidFill>
                          <a:latin typeface="微软雅黑" charset="0"/>
                          <a:ea typeface="微软雅黑" charset="0"/>
                          <a:cs typeface="微软雅黑" charset="0"/>
                        </a:rPr>
                        <a:t>显示语言</a:t>
                      </a:r>
                      <a:br>
                        <a:rPr lang="zh-CN" altLang="en-US" sz="1200" b="0" i="0">
                          <a:solidFill>
                            <a:srgbClr val="000000"/>
                          </a:solidFill>
                          <a:latin typeface="微软雅黑" charset="0"/>
                          <a:ea typeface="微软雅黑" charset="0"/>
                          <a:cs typeface="微软雅黑" charset="0"/>
                        </a:rPr>
                      </a:br>
                      <a:r>
                        <a:rPr lang="en-US" altLang="zh-CN" sz="1200" b="0" i="0">
                          <a:solidFill>
                            <a:srgbClr val="000000"/>
                          </a:solidFill>
                          <a:latin typeface="微软雅黑" charset="0"/>
                          <a:ea typeface="微软雅黑" charset="0"/>
                          <a:cs typeface="微软雅黑" charset="0"/>
                        </a:rPr>
                        <a:t>Language</a:t>
                      </a:r>
                      <a:endParaRPr lang="en-US" altLang="zh-CN" sz="1200" b="0" i="0">
                        <a:solidFill>
                          <a:srgbClr val="000000"/>
                        </a:solidFill>
                        <a:latin typeface="微软雅黑" charset="0"/>
                        <a:ea typeface="微软雅黑" charset="0"/>
                        <a:cs typeface="微软雅黑" charset="0"/>
                      </a:endParaRPr>
                    </a:p>
                  </a:txBody>
                  <a:tcPr marL="13017" marR="13017" marT="13017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zh-CN" altLang="en-US" sz="1200" b="0" i="0">
                          <a:solidFill>
                            <a:srgbClr val="000000"/>
                          </a:solidFill>
                          <a:latin typeface="微软雅黑" charset="0"/>
                          <a:ea typeface="微软雅黑" charset="0"/>
                          <a:cs typeface="微软雅黑" charset="0"/>
                        </a:rPr>
                        <a:t>中文、英文</a:t>
                      </a:r>
                      <a:br>
                        <a:rPr lang="zh-CN" altLang="en-US" sz="1200" b="0" i="0">
                          <a:solidFill>
                            <a:srgbClr val="000000"/>
                          </a:solidFill>
                          <a:latin typeface="微软雅黑" charset="0"/>
                          <a:ea typeface="微软雅黑" charset="0"/>
                          <a:cs typeface="微软雅黑" charset="0"/>
                        </a:rPr>
                      </a:br>
                      <a:r>
                        <a:rPr lang="en-US" altLang="zh-CN" sz="1200" b="0" i="0">
                          <a:solidFill>
                            <a:srgbClr val="000000"/>
                          </a:solidFill>
                          <a:latin typeface="微软雅黑" charset="0"/>
                          <a:ea typeface="微软雅黑" charset="0"/>
                          <a:cs typeface="微软雅黑" charset="0"/>
                        </a:rPr>
                        <a:t>Chinese, English</a:t>
                      </a:r>
                      <a:endParaRPr lang="en-US" altLang="zh-CN" sz="1200" b="0" i="0">
                        <a:solidFill>
                          <a:srgbClr val="000000"/>
                        </a:solidFill>
                        <a:latin typeface="微软雅黑" charset="0"/>
                        <a:ea typeface="微软雅黑" charset="0"/>
                        <a:cs typeface="微软雅黑" charset="0"/>
                      </a:endParaRPr>
                    </a:p>
                  </a:txBody>
                  <a:tcPr marL="13017" marR="13017" marT="13017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89890">
                <a:tc vMerge="1">
                  <a:tcPr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p>
                      <a:pPr algn="l" fontAlgn="ctr"/>
                      <a:r>
                        <a:rPr lang="zh-CN" altLang="en-US" sz="1200" b="0" i="0">
                          <a:solidFill>
                            <a:srgbClr val="000000"/>
                          </a:solidFill>
                          <a:latin typeface="微软雅黑" charset="0"/>
                          <a:ea typeface="微软雅黑" charset="0"/>
                          <a:cs typeface="微软雅黑" charset="0"/>
                        </a:rPr>
                        <a:t>充电中和充电完成液晶背光区分</a:t>
                      </a:r>
                      <a:br>
                        <a:rPr lang="zh-CN" altLang="en-US" sz="1200" b="0" i="0">
                          <a:solidFill>
                            <a:srgbClr val="000000"/>
                          </a:solidFill>
                          <a:latin typeface="微软雅黑" charset="0"/>
                          <a:ea typeface="微软雅黑" charset="0"/>
                          <a:cs typeface="微软雅黑" charset="0"/>
                        </a:rPr>
                      </a:br>
                      <a:r>
                        <a:rPr lang="en-US" altLang="zh-CN" sz="1200" b="0" i="0">
                          <a:solidFill>
                            <a:srgbClr val="000000"/>
                          </a:solidFill>
                          <a:latin typeface="微软雅黑" charset="0"/>
                          <a:ea typeface="微软雅黑" charset="0"/>
                          <a:cs typeface="微软雅黑" charset="0"/>
                        </a:rPr>
                        <a:t>Different backlight in charging and float charging</a:t>
                      </a:r>
                      <a:endParaRPr lang="en-US" altLang="zh-CN" sz="1200" b="0" i="0">
                        <a:solidFill>
                          <a:srgbClr val="000000"/>
                        </a:solidFill>
                        <a:latin typeface="微软雅黑" charset="0"/>
                        <a:ea typeface="微软雅黑" charset="0"/>
                        <a:cs typeface="微软雅黑" charset="0"/>
                      </a:endParaRPr>
                    </a:p>
                  </a:txBody>
                  <a:tcPr marL="13017" marR="13017" marT="13017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zh-CN" altLang="en-US" sz="1200" b="0" i="0">
                          <a:solidFill>
                            <a:srgbClr val="000000"/>
                          </a:solidFill>
                          <a:latin typeface="微软雅黑" charset="0"/>
                          <a:ea typeface="微软雅黑" charset="0"/>
                          <a:cs typeface="微软雅黑" charset="0"/>
                        </a:rPr>
                        <a:t>支持</a:t>
                      </a:r>
                      <a:r>
                        <a:rPr lang="en-US" altLang="zh-CN" sz="1200" b="0" i="0">
                          <a:solidFill>
                            <a:srgbClr val="000000"/>
                          </a:solidFill>
                          <a:latin typeface="微软雅黑" charset="0"/>
                          <a:ea typeface="微软雅黑" charset="0"/>
                          <a:cs typeface="微软雅黑" charset="0"/>
                        </a:rPr>
                        <a:t>(Qualified)</a:t>
                      </a:r>
                      <a:endParaRPr lang="en-US" altLang="zh-CN" sz="1200" b="0" i="0">
                        <a:solidFill>
                          <a:srgbClr val="000000"/>
                        </a:solidFill>
                        <a:latin typeface="微软雅黑" charset="0"/>
                        <a:ea typeface="微软雅黑" charset="0"/>
                        <a:cs typeface="微软雅黑" charset="0"/>
                      </a:endParaRPr>
                    </a:p>
                  </a:txBody>
                  <a:tcPr marL="13017" marR="13017" marT="13017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89890">
                <a:tc vMerge="1">
                  <a:tcPr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p>
                      <a:pPr algn="l" fontAlgn="ctr"/>
                      <a:r>
                        <a:rPr lang="zh-CN" altLang="en-US" sz="1200" b="0" i="0">
                          <a:solidFill>
                            <a:srgbClr val="000000"/>
                          </a:solidFill>
                          <a:latin typeface="微软雅黑" charset="0"/>
                          <a:ea typeface="微软雅黑" charset="0"/>
                          <a:cs typeface="微软雅黑" charset="0"/>
                        </a:rPr>
                        <a:t>充电电流显示</a:t>
                      </a:r>
                      <a:br>
                        <a:rPr lang="zh-CN" altLang="en-US" sz="1200" b="0" i="0">
                          <a:solidFill>
                            <a:srgbClr val="000000"/>
                          </a:solidFill>
                          <a:latin typeface="微软雅黑" charset="0"/>
                          <a:ea typeface="微软雅黑" charset="0"/>
                          <a:cs typeface="微软雅黑" charset="0"/>
                        </a:rPr>
                      </a:br>
                      <a:r>
                        <a:rPr lang="en-US" altLang="zh-CN" sz="1200" b="0" i="0">
                          <a:solidFill>
                            <a:srgbClr val="000000"/>
                          </a:solidFill>
                          <a:latin typeface="微软雅黑" charset="0"/>
                          <a:ea typeface="微软雅黑" charset="0"/>
                          <a:cs typeface="微软雅黑" charset="0"/>
                        </a:rPr>
                        <a:t>Charging Current display</a:t>
                      </a:r>
                      <a:endParaRPr lang="en-US" altLang="zh-CN" sz="1200" b="0" i="0">
                        <a:solidFill>
                          <a:srgbClr val="000000"/>
                        </a:solidFill>
                        <a:latin typeface="微软雅黑" charset="0"/>
                        <a:ea typeface="微软雅黑" charset="0"/>
                        <a:cs typeface="微软雅黑" charset="0"/>
                      </a:endParaRPr>
                    </a:p>
                  </a:txBody>
                  <a:tcPr marL="13017" marR="13017" marT="13017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zh-CN" altLang="en-US" sz="1200" b="0" i="0">
                          <a:solidFill>
                            <a:srgbClr val="000000"/>
                          </a:solidFill>
                          <a:latin typeface="微软雅黑" charset="0"/>
                          <a:ea typeface="微软雅黑" charset="0"/>
                          <a:cs typeface="微软雅黑" charset="0"/>
                        </a:rPr>
                        <a:t>支持</a:t>
                      </a:r>
                      <a:r>
                        <a:rPr lang="en-US" altLang="zh-CN" sz="1200" b="0" i="0">
                          <a:solidFill>
                            <a:srgbClr val="000000"/>
                          </a:solidFill>
                          <a:latin typeface="微软雅黑" charset="0"/>
                          <a:ea typeface="微软雅黑" charset="0"/>
                          <a:cs typeface="微软雅黑" charset="0"/>
                        </a:rPr>
                        <a:t>(Qualified)</a:t>
                      </a:r>
                      <a:endParaRPr lang="en-US" altLang="zh-CN" sz="1200" b="0" i="0">
                        <a:solidFill>
                          <a:srgbClr val="000000"/>
                        </a:solidFill>
                        <a:latin typeface="微软雅黑" charset="0"/>
                        <a:ea typeface="微软雅黑" charset="0"/>
                        <a:cs typeface="微软雅黑" charset="0"/>
                      </a:endParaRPr>
                    </a:p>
                  </a:txBody>
                  <a:tcPr marL="13017" marR="13017" marT="13017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:dissolve/>
      </p:transition>
    </mc:Choice>
    <mc:Fallback>
      <p:transition>
        <p:dissolv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11007" y="6773"/>
            <a:ext cx="12157287" cy="751840"/>
          </a:xfrm>
          <a:prstGeom prst="rect">
            <a:avLst/>
          </a:prstGeom>
          <a:gradFill>
            <a:gsLst>
              <a:gs pos="0">
                <a:srgbClr val="FE4444"/>
              </a:gs>
              <a:gs pos="100000">
                <a:srgbClr val="832B2B"/>
              </a:gs>
            </a:gsLst>
            <a:lin ang="16200000" scaled="0"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 altLang="zh-CN" sz="2400"/>
          </a:p>
        </p:txBody>
      </p:sp>
      <p:sp>
        <p:nvSpPr>
          <p:cNvPr id="6" name="矩形 5"/>
          <p:cNvSpPr/>
          <p:nvPr/>
        </p:nvSpPr>
        <p:spPr>
          <a:xfrm>
            <a:off x="11853" y="55033"/>
            <a:ext cx="12168293" cy="6248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zh-CN" sz="3465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8</a:t>
            </a:r>
            <a:r>
              <a:rPr lang="en-US" altLang="zh-CN" sz="3465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004Q-48V</a:t>
            </a:r>
            <a:r>
              <a:rPr lang="en-US" altLang="zh-CN" sz="3465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lang="zh-CN" altLang="en-US" sz="3465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技术参数</a:t>
            </a:r>
            <a:endParaRPr lang="zh-CN" altLang="en-US" sz="3465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graphicFrame>
        <p:nvGraphicFramePr>
          <p:cNvPr id="2" name="表格 1"/>
          <p:cNvGraphicFramePr/>
          <p:nvPr/>
        </p:nvGraphicFramePr>
        <p:xfrm>
          <a:off x="1166495" y="1663700"/>
          <a:ext cx="9216390" cy="3530600"/>
        </p:xfrm>
        <a:graphic>
          <a:graphicData uri="http://schemas.openxmlformats.org/drawingml/2006/table">
            <a:tbl>
              <a:tblPr/>
              <a:tblGrid>
                <a:gridCol w="1356995"/>
                <a:gridCol w="3270250"/>
                <a:gridCol w="4589145"/>
              </a:tblGrid>
              <a:tr h="393700">
                <a:tc rowSpan="8">
                  <a:txBody>
                    <a:bodyPr/>
                    <a:p>
                      <a:pPr algn="l" fontAlgn="ctr"/>
                      <a:r>
                        <a:rPr lang="zh-CN" altLang="en-US" sz="1000" b="0" i="0">
                          <a:solidFill>
                            <a:srgbClr val="000000"/>
                          </a:solidFill>
                          <a:latin typeface="微软雅黑" charset="0"/>
                          <a:ea typeface="微软雅黑" charset="0"/>
                          <a:cs typeface="微软雅黑" charset="0"/>
                        </a:rPr>
                        <a:t>电气及安全指标</a:t>
                      </a:r>
                      <a:br>
                        <a:rPr lang="zh-CN" altLang="en-US" sz="1000" b="0" i="0">
                          <a:solidFill>
                            <a:srgbClr val="000000"/>
                          </a:solidFill>
                          <a:latin typeface="微软雅黑" charset="0"/>
                          <a:ea typeface="微软雅黑" charset="0"/>
                          <a:cs typeface="微软雅黑" charset="0"/>
                        </a:rPr>
                      </a:br>
                      <a:r>
                        <a:rPr lang="en-US" altLang="zh-CN" sz="1000" b="0" i="0">
                          <a:solidFill>
                            <a:srgbClr val="000000"/>
                          </a:solidFill>
                          <a:latin typeface="微软雅黑" charset="0"/>
                          <a:ea typeface="微软雅黑" charset="0"/>
                          <a:cs typeface="微软雅黑" charset="0"/>
                        </a:rPr>
                        <a:t>Electrical Specification</a:t>
                      </a:r>
                      <a:endParaRPr lang="en-US" altLang="zh-CN" sz="1000" b="0" i="0">
                        <a:solidFill>
                          <a:srgbClr val="000000"/>
                        </a:solidFill>
                        <a:latin typeface="微软雅黑" charset="0"/>
                        <a:ea typeface="微软雅黑" charset="0"/>
                        <a:cs typeface="微软雅黑" charset="0"/>
                      </a:endParaRPr>
                    </a:p>
                  </a:txBody>
                  <a:tcPr marL="13017" marR="13017" marT="13017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p>
                      <a:pPr algn="l" fontAlgn="ctr"/>
                      <a:r>
                        <a:rPr lang="zh-CN" altLang="en-US" sz="1000" b="0" i="0">
                          <a:solidFill>
                            <a:srgbClr val="000000"/>
                          </a:solidFill>
                          <a:latin typeface="微软雅黑" charset="0"/>
                          <a:ea typeface="微软雅黑" charset="0"/>
                          <a:cs typeface="微软雅黑" charset="0"/>
                        </a:rPr>
                        <a:t>设备输入电压</a:t>
                      </a:r>
                      <a:br>
                        <a:rPr lang="zh-CN" altLang="en-US" sz="1000" b="0" i="0">
                          <a:solidFill>
                            <a:srgbClr val="000000"/>
                          </a:solidFill>
                          <a:latin typeface="微软雅黑" charset="0"/>
                          <a:ea typeface="微软雅黑" charset="0"/>
                          <a:cs typeface="微软雅黑" charset="0"/>
                        </a:rPr>
                      </a:br>
                      <a:r>
                        <a:rPr lang="en-US" altLang="zh-CN" sz="1000" b="0" i="0">
                          <a:solidFill>
                            <a:srgbClr val="000000"/>
                          </a:solidFill>
                          <a:latin typeface="微软雅黑" charset="0"/>
                          <a:ea typeface="微软雅黑" charset="0"/>
                          <a:cs typeface="微软雅黑" charset="0"/>
                        </a:rPr>
                        <a:t>AC input voltage</a:t>
                      </a:r>
                      <a:endParaRPr lang="en-US" altLang="zh-CN" sz="1000" b="0" i="0">
                        <a:solidFill>
                          <a:srgbClr val="000000"/>
                        </a:solidFill>
                        <a:latin typeface="微软雅黑" charset="0"/>
                        <a:ea typeface="微软雅黑" charset="0"/>
                        <a:cs typeface="微软雅黑" charset="0"/>
                      </a:endParaRPr>
                    </a:p>
                  </a:txBody>
                  <a:tcPr marL="13017" marR="13017" marT="13017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000" b="0" i="0">
                          <a:solidFill>
                            <a:srgbClr val="000000"/>
                          </a:solidFill>
                          <a:latin typeface="微软雅黑" charset="0"/>
                          <a:ea typeface="微软雅黑" charset="0"/>
                        </a:rPr>
                        <a:t>100VAC-260VAC/50-60Hz</a:t>
                      </a:r>
                      <a:endParaRPr lang="en-US" altLang="zh-CN" sz="1000" b="0" i="0">
                        <a:solidFill>
                          <a:srgbClr val="000000"/>
                        </a:solidFill>
                        <a:latin typeface="微软雅黑" charset="0"/>
                        <a:ea typeface="微软雅黑" charset="0"/>
                      </a:endParaRPr>
                    </a:p>
                  </a:txBody>
                  <a:tcPr marL="13017" marR="13017" marT="13017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93700">
                <a:tc vMerge="1">
                  <a:tcPr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p>
                      <a:pPr algn="l" fontAlgn="ctr"/>
                      <a:r>
                        <a:rPr lang="zh-CN" altLang="en-US" sz="1000" b="0" i="0">
                          <a:solidFill>
                            <a:srgbClr val="000000"/>
                          </a:solidFill>
                          <a:latin typeface="微软雅黑" charset="0"/>
                          <a:ea typeface="微软雅黑" charset="0"/>
                          <a:cs typeface="微软雅黑" charset="0"/>
                        </a:rPr>
                        <a:t>产品本体重量</a:t>
                      </a:r>
                      <a:br>
                        <a:rPr lang="zh-CN" altLang="en-US" sz="1000" b="0" i="0">
                          <a:solidFill>
                            <a:srgbClr val="000000"/>
                          </a:solidFill>
                          <a:latin typeface="微软雅黑" charset="0"/>
                          <a:ea typeface="微软雅黑" charset="0"/>
                          <a:cs typeface="微软雅黑" charset="0"/>
                        </a:rPr>
                      </a:br>
                      <a:r>
                        <a:rPr lang="en-US" altLang="zh-CN" sz="1000" b="0" i="0">
                          <a:solidFill>
                            <a:srgbClr val="000000"/>
                          </a:solidFill>
                          <a:latin typeface="微软雅黑" charset="0"/>
                          <a:ea typeface="微软雅黑" charset="0"/>
                          <a:cs typeface="微软雅黑" charset="0"/>
                        </a:rPr>
                        <a:t>Weight</a:t>
                      </a:r>
                      <a:endParaRPr lang="en-US" altLang="zh-CN" sz="1000" b="0" i="0">
                        <a:solidFill>
                          <a:srgbClr val="000000"/>
                        </a:solidFill>
                        <a:latin typeface="微软雅黑" charset="0"/>
                        <a:ea typeface="微软雅黑" charset="0"/>
                        <a:cs typeface="微软雅黑" charset="0"/>
                      </a:endParaRPr>
                    </a:p>
                  </a:txBody>
                  <a:tcPr marL="13017" marR="13017" marT="13017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000" b="0" i="0">
                          <a:solidFill>
                            <a:srgbClr val="000000"/>
                          </a:solidFill>
                          <a:latin typeface="微软雅黑" charset="0"/>
                          <a:ea typeface="微软雅黑" charset="0"/>
                        </a:rPr>
                        <a:t>2.6 Kg</a:t>
                      </a:r>
                      <a:endParaRPr lang="en-US" altLang="zh-CN" sz="1000" b="0" i="0">
                        <a:solidFill>
                          <a:srgbClr val="000000"/>
                        </a:solidFill>
                        <a:latin typeface="微软雅黑" charset="0"/>
                        <a:ea typeface="微软雅黑" charset="0"/>
                      </a:endParaRPr>
                    </a:p>
                  </a:txBody>
                  <a:tcPr marL="13017" marR="13017" marT="13017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93700">
                <a:tc vMerge="1">
                  <a:tcPr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p>
                      <a:pPr algn="l" fontAlgn="ctr"/>
                      <a:r>
                        <a:rPr lang="zh-CN" altLang="en-US" sz="1000" b="0" i="0">
                          <a:solidFill>
                            <a:srgbClr val="000000"/>
                          </a:solidFill>
                          <a:latin typeface="微软雅黑" charset="0"/>
                          <a:ea typeface="微软雅黑" charset="0"/>
                          <a:cs typeface="微软雅黑" charset="0"/>
                        </a:rPr>
                        <a:t>产品尺寸</a:t>
                      </a:r>
                      <a:br>
                        <a:rPr lang="zh-CN" altLang="en-US" sz="1000" b="0" i="0">
                          <a:solidFill>
                            <a:srgbClr val="000000"/>
                          </a:solidFill>
                          <a:latin typeface="微软雅黑" charset="0"/>
                          <a:ea typeface="微软雅黑" charset="0"/>
                          <a:cs typeface="微软雅黑" charset="0"/>
                        </a:rPr>
                      </a:br>
                      <a:r>
                        <a:rPr lang="en-US" altLang="zh-CN" sz="1000" b="0" i="0">
                          <a:solidFill>
                            <a:srgbClr val="000000"/>
                          </a:solidFill>
                          <a:latin typeface="微软雅黑" charset="0"/>
                          <a:ea typeface="微软雅黑" charset="0"/>
                          <a:cs typeface="微软雅黑" charset="0"/>
                        </a:rPr>
                        <a:t>Dimensions</a:t>
                      </a:r>
                      <a:endParaRPr lang="en-US" altLang="zh-CN" sz="1000" b="0" i="0">
                        <a:solidFill>
                          <a:srgbClr val="000000"/>
                        </a:solidFill>
                        <a:latin typeface="微软雅黑" charset="0"/>
                        <a:ea typeface="微软雅黑" charset="0"/>
                        <a:cs typeface="微软雅黑" charset="0"/>
                      </a:endParaRPr>
                    </a:p>
                  </a:txBody>
                  <a:tcPr marL="13017" marR="13017" marT="13017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000" b="0" i="0">
                          <a:solidFill>
                            <a:srgbClr val="000000"/>
                          </a:solidFill>
                          <a:latin typeface="微软雅黑" charset="0"/>
                          <a:ea typeface="微软雅黑" charset="0"/>
                        </a:rPr>
                        <a:t>252*152*82 mm</a:t>
                      </a:r>
                      <a:endParaRPr lang="en-US" altLang="zh-CN" sz="1000" b="0" i="0">
                        <a:solidFill>
                          <a:srgbClr val="000000"/>
                        </a:solidFill>
                        <a:latin typeface="微软雅黑" charset="0"/>
                        <a:ea typeface="微软雅黑" charset="0"/>
                      </a:endParaRPr>
                    </a:p>
                  </a:txBody>
                  <a:tcPr marL="13017" marR="13017" marT="13017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93700">
                <a:tc vMerge="1">
                  <a:tcPr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p>
                      <a:pPr algn="l" fontAlgn="ctr"/>
                      <a:r>
                        <a:rPr lang="zh-CN" altLang="en-US" sz="1000" b="0" i="0">
                          <a:solidFill>
                            <a:srgbClr val="000000"/>
                          </a:solidFill>
                          <a:latin typeface="微软雅黑" charset="0"/>
                          <a:ea typeface="微软雅黑" charset="0"/>
                          <a:cs typeface="微软雅黑" charset="0"/>
                        </a:rPr>
                        <a:t>充电电截止条件</a:t>
                      </a:r>
                      <a:br>
                        <a:rPr lang="zh-CN" altLang="en-US" sz="1000" b="0" i="0">
                          <a:solidFill>
                            <a:srgbClr val="000000"/>
                          </a:solidFill>
                          <a:latin typeface="微软雅黑" charset="0"/>
                          <a:ea typeface="微软雅黑" charset="0"/>
                          <a:cs typeface="微软雅黑" charset="0"/>
                        </a:rPr>
                      </a:br>
                      <a:r>
                        <a:rPr lang="en-US" altLang="zh-CN" sz="1000" b="0" i="0">
                          <a:solidFill>
                            <a:srgbClr val="000000"/>
                          </a:solidFill>
                          <a:latin typeface="微软雅黑" charset="0"/>
                          <a:ea typeface="微软雅黑" charset="0"/>
                          <a:cs typeface="微软雅黑" charset="0"/>
                        </a:rPr>
                        <a:t>Charging and discharging cutoff conditions</a:t>
                      </a:r>
                      <a:endParaRPr lang="en-US" altLang="zh-CN" sz="1000" b="0" i="0">
                        <a:solidFill>
                          <a:srgbClr val="000000"/>
                        </a:solidFill>
                        <a:latin typeface="微软雅黑" charset="0"/>
                        <a:ea typeface="微软雅黑" charset="0"/>
                        <a:cs typeface="微软雅黑" charset="0"/>
                      </a:endParaRPr>
                    </a:p>
                  </a:txBody>
                  <a:tcPr marL="13017" marR="13017" marT="13017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zh-CN" altLang="en-US" sz="1000" b="0" i="0">
                          <a:solidFill>
                            <a:srgbClr val="000000"/>
                          </a:solidFill>
                          <a:latin typeface="微软雅黑" charset="0"/>
                          <a:ea typeface="微软雅黑" charset="0"/>
                          <a:cs typeface="微软雅黑" charset="0"/>
                        </a:rPr>
                        <a:t>电池充满、电池故障、硬件故障</a:t>
                      </a:r>
                      <a:r>
                        <a:rPr lang="en-US" altLang="zh-CN" sz="1000" b="0" i="0">
                          <a:solidFill>
                            <a:srgbClr val="000000"/>
                          </a:solidFill>
                          <a:latin typeface="微软雅黑" charset="0"/>
                          <a:ea typeface="微软雅黑" charset="0"/>
                          <a:cs typeface="微软雅黑" charset="0"/>
                        </a:rPr>
                        <a:t>( full battery charged</a:t>
                      </a:r>
                      <a:r>
                        <a:rPr lang="zh-CN" altLang="en-US" sz="1000" b="0" i="0">
                          <a:solidFill>
                            <a:srgbClr val="000000"/>
                          </a:solidFill>
                          <a:latin typeface="微软雅黑" charset="0"/>
                          <a:ea typeface="微软雅黑" charset="0"/>
                          <a:cs typeface="微软雅黑" charset="0"/>
                        </a:rPr>
                        <a:t>、</a:t>
                      </a:r>
                      <a:r>
                        <a:rPr lang="en-US" altLang="zh-CN" sz="1000" b="0" i="0">
                          <a:solidFill>
                            <a:srgbClr val="000000"/>
                          </a:solidFill>
                          <a:latin typeface="微软雅黑" charset="0"/>
                          <a:ea typeface="微软雅黑" charset="0"/>
                          <a:cs typeface="微软雅黑" charset="0"/>
                        </a:rPr>
                        <a:t>faulted battery </a:t>
                      </a:r>
                      <a:r>
                        <a:rPr lang="zh-CN" altLang="en-US" sz="1000" b="0" i="0">
                          <a:solidFill>
                            <a:srgbClr val="000000"/>
                          </a:solidFill>
                          <a:latin typeface="微软雅黑" charset="0"/>
                          <a:ea typeface="微软雅黑" charset="0"/>
                          <a:cs typeface="微软雅黑" charset="0"/>
                        </a:rPr>
                        <a:t>、</a:t>
                      </a:r>
                      <a:r>
                        <a:rPr lang="en-US" altLang="zh-CN" sz="1000" b="0" i="0">
                          <a:solidFill>
                            <a:srgbClr val="000000"/>
                          </a:solidFill>
                          <a:latin typeface="微软雅黑" charset="0"/>
                          <a:ea typeface="微软雅黑" charset="0"/>
                          <a:cs typeface="微软雅黑" charset="0"/>
                        </a:rPr>
                        <a:t>hardware fault</a:t>
                      </a:r>
                      <a:r>
                        <a:rPr lang="zh-CN" altLang="en-US" sz="1000" b="0" i="0">
                          <a:solidFill>
                            <a:srgbClr val="000000"/>
                          </a:solidFill>
                          <a:latin typeface="微软雅黑" charset="0"/>
                          <a:ea typeface="微软雅黑" charset="0"/>
                          <a:cs typeface="微软雅黑" charset="0"/>
                        </a:rPr>
                        <a:t>）</a:t>
                      </a:r>
                      <a:endParaRPr lang="zh-CN" altLang="en-US" sz="1000" b="0" i="0">
                        <a:solidFill>
                          <a:srgbClr val="000000"/>
                        </a:solidFill>
                        <a:latin typeface="微软雅黑" charset="0"/>
                        <a:ea typeface="微软雅黑" charset="0"/>
                        <a:cs typeface="微软雅黑" charset="0"/>
                      </a:endParaRPr>
                    </a:p>
                  </a:txBody>
                  <a:tcPr marL="13017" marR="13017" marT="13017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93700">
                <a:tc vMerge="1">
                  <a:tcPr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p>
                      <a:pPr algn="l" fontAlgn="ctr"/>
                      <a:r>
                        <a:rPr lang="zh-CN" altLang="en-US" sz="1000" b="0" i="0">
                          <a:solidFill>
                            <a:srgbClr val="000000"/>
                          </a:solidFill>
                          <a:latin typeface="微软雅黑" charset="0"/>
                          <a:ea typeface="微软雅黑" charset="0"/>
                          <a:cs typeface="微软雅黑" charset="0"/>
                        </a:rPr>
                        <a:t>报警条件</a:t>
                      </a:r>
                      <a:br>
                        <a:rPr lang="zh-CN" altLang="en-US" sz="1000" b="0" i="0">
                          <a:solidFill>
                            <a:srgbClr val="000000"/>
                          </a:solidFill>
                          <a:latin typeface="微软雅黑" charset="0"/>
                          <a:ea typeface="微软雅黑" charset="0"/>
                          <a:cs typeface="微软雅黑" charset="0"/>
                        </a:rPr>
                      </a:br>
                      <a:r>
                        <a:rPr lang="en-US" altLang="zh-CN" sz="1000" b="0" i="0">
                          <a:solidFill>
                            <a:srgbClr val="000000"/>
                          </a:solidFill>
                          <a:latin typeface="微软雅黑" charset="0"/>
                          <a:ea typeface="微软雅黑" charset="0"/>
                          <a:cs typeface="微软雅黑" charset="0"/>
                        </a:rPr>
                        <a:t>Trigger alarm condition</a:t>
                      </a:r>
                      <a:endParaRPr lang="en-US" altLang="zh-CN" sz="1000" b="0" i="0">
                        <a:solidFill>
                          <a:srgbClr val="000000"/>
                        </a:solidFill>
                        <a:latin typeface="微软雅黑" charset="0"/>
                        <a:ea typeface="微软雅黑" charset="0"/>
                        <a:cs typeface="微软雅黑" charset="0"/>
                      </a:endParaRPr>
                    </a:p>
                  </a:txBody>
                  <a:tcPr marL="13017" marR="13017" marT="13017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zh-CN" altLang="en-US" sz="1000" b="0" i="0">
                          <a:solidFill>
                            <a:srgbClr val="000000"/>
                          </a:solidFill>
                          <a:latin typeface="微软雅黑" charset="0"/>
                          <a:ea typeface="微软雅黑" charset="0"/>
                          <a:cs typeface="微软雅黑" charset="0"/>
                        </a:rPr>
                        <a:t>故障电池、设备故障、环境温度异常（</a:t>
                      </a:r>
                      <a:r>
                        <a:rPr lang="en-US" altLang="zh-CN" sz="1000" b="0" i="0">
                          <a:solidFill>
                            <a:srgbClr val="000000"/>
                          </a:solidFill>
                          <a:latin typeface="微软雅黑" charset="0"/>
                          <a:ea typeface="微软雅黑" charset="0"/>
                          <a:cs typeface="微软雅黑" charset="0"/>
                        </a:rPr>
                        <a:t>faulted battery</a:t>
                      </a:r>
                      <a:r>
                        <a:rPr lang="zh-CN" altLang="en-US" sz="1000" b="0" i="0">
                          <a:solidFill>
                            <a:srgbClr val="000000"/>
                          </a:solidFill>
                          <a:latin typeface="微软雅黑" charset="0"/>
                          <a:ea typeface="微软雅黑" charset="0"/>
                          <a:cs typeface="微软雅黑" charset="0"/>
                        </a:rPr>
                        <a:t>、</a:t>
                      </a:r>
                      <a:r>
                        <a:rPr lang="en-US" altLang="zh-CN" sz="1000" b="0" i="0">
                          <a:solidFill>
                            <a:srgbClr val="000000"/>
                          </a:solidFill>
                          <a:latin typeface="微软雅黑" charset="0"/>
                          <a:ea typeface="微软雅黑" charset="0"/>
                          <a:cs typeface="微软雅黑" charset="0"/>
                        </a:rPr>
                        <a:t>device fault</a:t>
                      </a:r>
                      <a:r>
                        <a:rPr lang="zh-CN" altLang="en-US" sz="1000" b="0" i="0">
                          <a:solidFill>
                            <a:srgbClr val="000000"/>
                          </a:solidFill>
                          <a:latin typeface="微软雅黑" charset="0"/>
                          <a:ea typeface="微软雅黑" charset="0"/>
                          <a:cs typeface="微软雅黑" charset="0"/>
                        </a:rPr>
                        <a:t>、 </a:t>
                      </a:r>
                      <a:r>
                        <a:rPr lang="en-US" altLang="zh-CN" sz="1000" b="0" i="0">
                          <a:solidFill>
                            <a:srgbClr val="000000"/>
                          </a:solidFill>
                          <a:latin typeface="微软雅黑" charset="0"/>
                          <a:ea typeface="微软雅黑" charset="0"/>
                          <a:cs typeface="微软雅黑" charset="0"/>
                        </a:rPr>
                        <a:t>abnormal temperature</a:t>
                      </a:r>
                      <a:r>
                        <a:rPr lang="zh-CN" altLang="en-US" sz="1000" b="0" i="0">
                          <a:solidFill>
                            <a:srgbClr val="000000"/>
                          </a:solidFill>
                          <a:latin typeface="微软雅黑" charset="0"/>
                          <a:ea typeface="微软雅黑" charset="0"/>
                          <a:cs typeface="微软雅黑" charset="0"/>
                        </a:rPr>
                        <a:t>）</a:t>
                      </a:r>
                      <a:endParaRPr lang="zh-CN" altLang="en-US" sz="1000" b="0" i="0">
                        <a:solidFill>
                          <a:srgbClr val="000000"/>
                        </a:solidFill>
                        <a:latin typeface="微软雅黑" charset="0"/>
                        <a:ea typeface="微软雅黑" charset="0"/>
                        <a:cs typeface="微软雅黑" charset="0"/>
                      </a:endParaRPr>
                    </a:p>
                  </a:txBody>
                  <a:tcPr marL="13017" marR="13017" marT="13017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93700">
                <a:tc vMerge="1">
                  <a:tcPr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p>
                      <a:pPr algn="l" fontAlgn="ctr"/>
                      <a:r>
                        <a:rPr lang="zh-CN" altLang="en-US" sz="1000" b="0" i="0">
                          <a:solidFill>
                            <a:srgbClr val="000000"/>
                          </a:solidFill>
                          <a:latin typeface="微软雅黑" charset="0"/>
                          <a:ea typeface="微软雅黑" charset="0"/>
                          <a:cs typeface="微软雅黑" charset="0"/>
                        </a:rPr>
                        <a:t>报警方式</a:t>
                      </a:r>
                      <a:br>
                        <a:rPr lang="zh-CN" altLang="en-US" sz="1000" b="0" i="0">
                          <a:solidFill>
                            <a:srgbClr val="000000"/>
                          </a:solidFill>
                          <a:latin typeface="微软雅黑" charset="0"/>
                          <a:ea typeface="微软雅黑" charset="0"/>
                          <a:cs typeface="微软雅黑" charset="0"/>
                        </a:rPr>
                      </a:br>
                      <a:r>
                        <a:rPr lang="en-US" altLang="zh-CN" sz="1000" b="0" i="0">
                          <a:solidFill>
                            <a:srgbClr val="000000"/>
                          </a:solidFill>
                          <a:latin typeface="微软雅黑" charset="0"/>
                          <a:ea typeface="微软雅黑" charset="0"/>
                          <a:cs typeface="微软雅黑" charset="0"/>
                        </a:rPr>
                        <a:t>Alarming tpye</a:t>
                      </a:r>
                      <a:endParaRPr lang="en-US" altLang="zh-CN" sz="1000" b="0" i="0">
                        <a:solidFill>
                          <a:srgbClr val="000000"/>
                        </a:solidFill>
                        <a:latin typeface="微软雅黑" charset="0"/>
                        <a:ea typeface="微软雅黑" charset="0"/>
                        <a:cs typeface="微软雅黑" charset="0"/>
                      </a:endParaRPr>
                    </a:p>
                  </a:txBody>
                  <a:tcPr marL="13017" marR="13017" marT="13017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zh-CN" altLang="en-US" sz="1000" b="0" i="0">
                          <a:solidFill>
                            <a:srgbClr val="000000"/>
                          </a:solidFill>
                          <a:latin typeface="微软雅黑" charset="0"/>
                          <a:ea typeface="微软雅黑" charset="0"/>
                          <a:cs typeface="微软雅黑" charset="0"/>
                        </a:rPr>
                        <a:t>蜂鸣器</a:t>
                      </a:r>
                      <a:r>
                        <a:rPr lang="en-US" altLang="zh-CN" sz="1000" b="0" i="0">
                          <a:solidFill>
                            <a:srgbClr val="000000"/>
                          </a:solidFill>
                          <a:latin typeface="微软雅黑" charset="0"/>
                          <a:ea typeface="微软雅黑" charset="0"/>
                          <a:cs typeface="微软雅黑" charset="0"/>
                        </a:rPr>
                        <a:t>(buzzer)</a:t>
                      </a:r>
                      <a:endParaRPr lang="en-US" altLang="zh-CN" sz="1000" b="0" i="0">
                        <a:solidFill>
                          <a:srgbClr val="000000"/>
                        </a:solidFill>
                        <a:latin typeface="微软雅黑" charset="0"/>
                        <a:ea typeface="微软雅黑" charset="0"/>
                        <a:cs typeface="微软雅黑" charset="0"/>
                      </a:endParaRPr>
                    </a:p>
                  </a:txBody>
                  <a:tcPr marL="13017" marR="13017" marT="13017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774700">
                <a:tc vMerge="1">
                  <a:tcPr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p>
                      <a:pPr algn="l" fontAlgn="ctr"/>
                      <a:r>
                        <a:rPr lang="zh-CN" altLang="en-US" sz="1000" b="0" i="0">
                          <a:solidFill>
                            <a:srgbClr val="000000"/>
                          </a:solidFill>
                          <a:latin typeface="微软雅黑" charset="0"/>
                          <a:ea typeface="微软雅黑" charset="0"/>
                          <a:cs typeface="微软雅黑" charset="0"/>
                        </a:rPr>
                        <a:t>保护功能</a:t>
                      </a:r>
                      <a:br>
                        <a:rPr lang="zh-CN" altLang="en-US" sz="1000" b="0" i="0">
                          <a:solidFill>
                            <a:srgbClr val="000000"/>
                          </a:solidFill>
                          <a:latin typeface="微软雅黑" charset="0"/>
                          <a:ea typeface="微软雅黑" charset="0"/>
                          <a:cs typeface="微软雅黑" charset="0"/>
                        </a:rPr>
                      </a:br>
                      <a:r>
                        <a:rPr lang="en-US" altLang="zh-CN" sz="1000" b="0" i="0">
                          <a:solidFill>
                            <a:srgbClr val="000000"/>
                          </a:solidFill>
                          <a:latin typeface="微软雅黑" charset="0"/>
                          <a:ea typeface="微软雅黑" charset="0"/>
                          <a:cs typeface="微软雅黑" charset="0"/>
                        </a:rPr>
                        <a:t>Protection funciton</a:t>
                      </a:r>
                      <a:endParaRPr lang="en-US" altLang="zh-CN" sz="1000" b="0" i="0">
                        <a:solidFill>
                          <a:srgbClr val="000000"/>
                        </a:solidFill>
                        <a:latin typeface="微软雅黑" charset="0"/>
                        <a:ea typeface="微软雅黑" charset="0"/>
                        <a:cs typeface="微软雅黑" charset="0"/>
                      </a:endParaRPr>
                    </a:p>
                  </a:txBody>
                  <a:tcPr marL="13017" marR="13017" marT="13017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zh-CN" altLang="en-US" sz="1000" b="0" i="0">
                          <a:solidFill>
                            <a:srgbClr val="000000"/>
                          </a:solidFill>
                          <a:latin typeface="微软雅黑" charset="0"/>
                          <a:ea typeface="微软雅黑" charset="0"/>
                          <a:cs typeface="微软雅黑" charset="0"/>
                        </a:rPr>
                        <a:t>输出反接、输出短路、输出端过压、输入端过压欠压、过温、过流 </a:t>
                      </a:r>
                      <a:r>
                        <a:rPr lang="en-US" altLang="zh-CN" sz="1000" b="0" i="0">
                          <a:solidFill>
                            <a:srgbClr val="000000"/>
                          </a:solidFill>
                          <a:latin typeface="微软雅黑" charset="0"/>
                          <a:ea typeface="微软雅黑" charset="0"/>
                          <a:cs typeface="微软雅黑" charset="0"/>
                        </a:rPr>
                        <a:t>( reverse polarity,</a:t>
                      </a:r>
                      <a:r>
                        <a:rPr lang="zh-CN" altLang="en-US" sz="1000" b="0" i="0">
                          <a:solidFill>
                            <a:srgbClr val="000000"/>
                          </a:solidFill>
                          <a:latin typeface="微软雅黑" charset="0"/>
                          <a:ea typeface="微软雅黑" charset="0"/>
                          <a:cs typeface="微软雅黑" charset="0"/>
                        </a:rPr>
                        <a:t>、</a:t>
                      </a:r>
                      <a:r>
                        <a:rPr lang="en-US" altLang="zh-CN" sz="1000" b="0" i="0">
                          <a:solidFill>
                            <a:srgbClr val="000000"/>
                          </a:solidFill>
                          <a:latin typeface="微软雅黑" charset="0"/>
                          <a:ea typeface="微软雅黑" charset="0"/>
                          <a:cs typeface="微软雅黑" charset="0"/>
                        </a:rPr>
                        <a:t>short circuit</a:t>
                      </a:r>
                      <a:r>
                        <a:rPr lang="zh-CN" altLang="en-US" sz="1000" b="0" i="0">
                          <a:solidFill>
                            <a:srgbClr val="000000"/>
                          </a:solidFill>
                          <a:latin typeface="微软雅黑" charset="0"/>
                          <a:ea typeface="微软雅黑" charset="0"/>
                          <a:cs typeface="微软雅黑" charset="0"/>
                        </a:rPr>
                        <a:t>、 </a:t>
                      </a:r>
                      <a:r>
                        <a:rPr lang="en-US" altLang="zh-CN" sz="1000" b="0" i="0">
                          <a:solidFill>
                            <a:srgbClr val="000000"/>
                          </a:solidFill>
                          <a:latin typeface="微软雅黑" charset="0"/>
                          <a:ea typeface="微软雅黑" charset="0"/>
                          <a:cs typeface="微软雅黑" charset="0"/>
                        </a:rPr>
                        <a:t>output over voltage </a:t>
                      </a:r>
                      <a:r>
                        <a:rPr lang="zh-CN" altLang="en-US" sz="1000" b="0" i="0">
                          <a:solidFill>
                            <a:srgbClr val="000000"/>
                          </a:solidFill>
                          <a:latin typeface="微软雅黑" charset="0"/>
                          <a:ea typeface="微软雅黑" charset="0"/>
                          <a:cs typeface="微软雅黑" charset="0"/>
                        </a:rPr>
                        <a:t>、</a:t>
                      </a:r>
                      <a:r>
                        <a:rPr lang="en-US" altLang="zh-CN" sz="1000" b="0" i="0">
                          <a:solidFill>
                            <a:srgbClr val="000000"/>
                          </a:solidFill>
                          <a:latin typeface="微软雅黑" charset="0"/>
                          <a:ea typeface="微软雅黑" charset="0"/>
                          <a:cs typeface="微软雅黑" charset="0"/>
                        </a:rPr>
                        <a:t>input over voltage</a:t>
                      </a:r>
                      <a:r>
                        <a:rPr lang="zh-CN" altLang="en-US" sz="1000" b="0" i="0">
                          <a:solidFill>
                            <a:srgbClr val="000000"/>
                          </a:solidFill>
                          <a:latin typeface="微软雅黑" charset="0"/>
                          <a:ea typeface="微软雅黑" charset="0"/>
                          <a:cs typeface="微软雅黑" charset="0"/>
                        </a:rPr>
                        <a:t>、</a:t>
                      </a:r>
                      <a:r>
                        <a:rPr lang="en-US" altLang="zh-CN" sz="1000" b="0" i="0">
                          <a:solidFill>
                            <a:srgbClr val="000000"/>
                          </a:solidFill>
                          <a:latin typeface="微软雅黑" charset="0"/>
                          <a:ea typeface="微软雅黑" charset="0"/>
                          <a:cs typeface="微软雅黑" charset="0"/>
                        </a:rPr>
                        <a:t>over temperature</a:t>
                      </a:r>
                      <a:r>
                        <a:rPr lang="zh-CN" altLang="en-US" sz="1000" b="0" i="0">
                          <a:solidFill>
                            <a:srgbClr val="000000"/>
                          </a:solidFill>
                          <a:latin typeface="微软雅黑" charset="0"/>
                          <a:ea typeface="微软雅黑" charset="0"/>
                          <a:cs typeface="微软雅黑" charset="0"/>
                        </a:rPr>
                        <a:t>、</a:t>
                      </a:r>
                      <a:r>
                        <a:rPr lang="en-US" altLang="zh-CN" sz="1000" b="0" i="0">
                          <a:solidFill>
                            <a:srgbClr val="000000"/>
                          </a:solidFill>
                          <a:latin typeface="微软雅黑" charset="0"/>
                          <a:ea typeface="微软雅黑" charset="0"/>
                          <a:cs typeface="微软雅黑" charset="0"/>
                        </a:rPr>
                        <a:t>over current</a:t>
                      </a:r>
                      <a:r>
                        <a:rPr lang="zh-CN" altLang="en-US" sz="1000" b="0" i="0">
                          <a:solidFill>
                            <a:srgbClr val="000000"/>
                          </a:solidFill>
                          <a:latin typeface="微软雅黑" charset="0"/>
                          <a:ea typeface="微软雅黑" charset="0"/>
                          <a:cs typeface="微软雅黑" charset="0"/>
                        </a:rPr>
                        <a:t>）</a:t>
                      </a:r>
                      <a:endParaRPr lang="zh-CN" altLang="en-US" sz="1000" b="0" i="0">
                        <a:solidFill>
                          <a:srgbClr val="000000"/>
                        </a:solidFill>
                        <a:latin typeface="微软雅黑" charset="0"/>
                        <a:ea typeface="微软雅黑" charset="0"/>
                        <a:cs typeface="微软雅黑" charset="0"/>
                      </a:endParaRPr>
                    </a:p>
                  </a:txBody>
                  <a:tcPr marL="13017" marR="13017" marT="13017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93700">
                <a:tc vMerge="1">
                  <a:tcPr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p>
                      <a:pPr algn="l" fontAlgn="ctr"/>
                      <a:r>
                        <a:rPr lang="en-US" altLang="zh-CN" sz="1000" b="0" i="0">
                          <a:solidFill>
                            <a:srgbClr val="000000"/>
                          </a:solidFill>
                          <a:latin typeface="微软雅黑" charset="0"/>
                          <a:ea typeface="微软雅黑" charset="0"/>
                          <a:cs typeface="微软雅黑" charset="0"/>
                        </a:rPr>
                        <a:t>IP</a:t>
                      </a:r>
                      <a:r>
                        <a:rPr lang="zh-CN" altLang="en-US" sz="1000" b="0" i="0">
                          <a:solidFill>
                            <a:srgbClr val="000000"/>
                          </a:solidFill>
                          <a:latin typeface="微软雅黑" charset="0"/>
                          <a:ea typeface="微软雅黑" charset="0"/>
                          <a:cs typeface="微软雅黑" charset="0"/>
                        </a:rPr>
                        <a:t>等级</a:t>
                      </a:r>
                      <a:br>
                        <a:rPr lang="zh-CN" altLang="en-US" sz="1000" b="0" i="0">
                          <a:solidFill>
                            <a:srgbClr val="000000"/>
                          </a:solidFill>
                          <a:latin typeface="微软雅黑" charset="0"/>
                          <a:ea typeface="微软雅黑" charset="0"/>
                          <a:cs typeface="微软雅黑" charset="0"/>
                        </a:rPr>
                      </a:br>
                      <a:r>
                        <a:rPr lang="en-US" altLang="zh-CN" sz="1000" b="0" i="0">
                          <a:solidFill>
                            <a:srgbClr val="000000"/>
                          </a:solidFill>
                          <a:latin typeface="微软雅黑" charset="0"/>
                          <a:ea typeface="微软雅黑" charset="0"/>
                          <a:cs typeface="微软雅黑" charset="0"/>
                        </a:rPr>
                        <a:t>Protection index</a:t>
                      </a:r>
                      <a:endParaRPr lang="en-US" altLang="zh-CN" sz="1000" b="0" i="0">
                        <a:solidFill>
                          <a:srgbClr val="000000"/>
                        </a:solidFill>
                        <a:latin typeface="微软雅黑" charset="0"/>
                        <a:ea typeface="微软雅黑" charset="0"/>
                        <a:cs typeface="微软雅黑" charset="0"/>
                      </a:endParaRPr>
                    </a:p>
                  </a:txBody>
                  <a:tcPr marL="13017" marR="13017" marT="13017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000" b="0" i="0">
                          <a:solidFill>
                            <a:srgbClr val="000000"/>
                          </a:solidFill>
                          <a:latin typeface="微软雅黑" charset="0"/>
                          <a:ea typeface="微软雅黑" charset="0"/>
                        </a:rPr>
                        <a:t>IP20</a:t>
                      </a:r>
                      <a:endParaRPr lang="en-US" altLang="zh-CN" sz="1000" b="0" i="0">
                        <a:solidFill>
                          <a:srgbClr val="000000"/>
                        </a:solidFill>
                        <a:latin typeface="微软雅黑" charset="0"/>
                        <a:ea typeface="微软雅黑" charset="0"/>
                      </a:endParaRPr>
                    </a:p>
                  </a:txBody>
                  <a:tcPr marL="13017" marR="13017" marT="13017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:dissolve/>
      </p:transition>
    </mc:Choice>
    <mc:Fallback>
      <p:transition>
        <p:dissolv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11007" y="6773"/>
            <a:ext cx="12157287" cy="751840"/>
          </a:xfrm>
          <a:prstGeom prst="rect">
            <a:avLst/>
          </a:prstGeom>
          <a:gradFill>
            <a:gsLst>
              <a:gs pos="0">
                <a:srgbClr val="FE4444"/>
              </a:gs>
              <a:gs pos="100000">
                <a:srgbClr val="832B2B"/>
              </a:gs>
            </a:gsLst>
            <a:lin ang="16200000" scaled="0"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 altLang="zh-CN" sz="2400"/>
          </a:p>
        </p:txBody>
      </p:sp>
      <p:sp>
        <p:nvSpPr>
          <p:cNvPr id="6" name="矩形 5"/>
          <p:cNvSpPr/>
          <p:nvPr/>
        </p:nvSpPr>
        <p:spPr>
          <a:xfrm>
            <a:off x="11853" y="55033"/>
            <a:ext cx="12168293" cy="6248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zh-CN" sz="3465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8</a:t>
            </a:r>
            <a:r>
              <a:rPr lang="en-US" altLang="zh-CN" sz="3465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004Q-48V</a:t>
            </a:r>
            <a:r>
              <a:rPr lang="en-US" altLang="zh-CN" sz="3465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lang="zh-CN" altLang="en-US" sz="3465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产品特点</a:t>
            </a:r>
            <a:endParaRPr lang="zh-CN" altLang="en-US" sz="3465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2" name="内容占位符 1"/>
          <p:cNvSpPr/>
          <p:nvPr>
            <p:ph idx="1"/>
          </p:nvPr>
        </p:nvSpPr>
        <p:spPr/>
        <p:txBody>
          <a:bodyPr>
            <a:normAutofit/>
          </a:bodyPr>
          <a:p>
            <a:pPr marL="514350" indent="-514350">
              <a:buFont typeface="+mj-lt"/>
              <a:buAutoNum type="arabicPeriod"/>
            </a:pPr>
            <a:r>
              <a:rPr lang="zh-CN" altLang="en-US" sz="1800">
                <a:latin typeface="微软雅黑" charset="0"/>
                <a:ea typeface="微软雅黑" charset="0"/>
                <a:cs typeface="微软雅黑" charset="0"/>
              </a:rPr>
              <a:t>可兼容</a:t>
            </a:r>
            <a:r>
              <a:rPr lang="en-US" altLang="zh-CN" sz="1800">
                <a:latin typeface="微软雅黑" charset="0"/>
                <a:ea typeface="微软雅黑" charset="0"/>
                <a:cs typeface="微软雅黑" charset="0"/>
              </a:rPr>
              <a:t>12V</a:t>
            </a:r>
            <a:r>
              <a:rPr lang="zh-CN" altLang="en-US" sz="1800">
                <a:latin typeface="微软雅黑" charset="0"/>
                <a:ea typeface="微软雅黑" charset="0"/>
                <a:cs typeface="微软雅黑" charset="0"/>
              </a:rPr>
              <a:t>铅酸蓄电池和</a:t>
            </a:r>
            <a:r>
              <a:rPr lang="en-US" altLang="zh-CN" sz="1800">
                <a:latin typeface="微软雅黑" charset="0"/>
                <a:ea typeface="微软雅黑" charset="0"/>
                <a:cs typeface="微软雅黑" charset="0"/>
              </a:rPr>
              <a:t>48V</a:t>
            </a:r>
            <a:r>
              <a:rPr lang="zh-CN" altLang="en-US" sz="1800">
                <a:latin typeface="微软雅黑" charset="0"/>
                <a:ea typeface="微软雅黑" charset="0"/>
                <a:cs typeface="微软雅黑" charset="0"/>
              </a:rPr>
              <a:t>锂离子电池补充电</a:t>
            </a:r>
            <a:endParaRPr lang="en-US" altLang="zh-CN" sz="1800">
              <a:latin typeface="微软雅黑" charset="0"/>
              <a:ea typeface="微软雅黑" charset="0"/>
              <a:cs typeface="微软雅黑" charset="0"/>
            </a:endParaRPr>
          </a:p>
          <a:p>
            <a:pPr marL="514350" indent="-514350">
              <a:buFont typeface="+mj-lt"/>
              <a:buAutoNum type="arabicPeriod"/>
            </a:pPr>
            <a:r>
              <a:rPr lang="zh-CN" altLang="en-US" sz="1800">
                <a:latin typeface="微软雅黑" charset="0"/>
                <a:ea typeface="微软雅黑" charset="0"/>
                <a:cs typeface="微软雅黑" charset="0"/>
              </a:rPr>
              <a:t>可兼容多种通讯</a:t>
            </a:r>
            <a:r>
              <a:rPr lang="zh-CN" altLang="en-US" sz="1800">
                <a:latin typeface="微软雅黑" charset="0"/>
                <a:ea typeface="微软雅黑" charset="0"/>
                <a:cs typeface="微软雅黑" charset="0"/>
              </a:rPr>
              <a:t>方式</a:t>
            </a:r>
            <a:endParaRPr lang="zh-CN" altLang="en-US" sz="1800">
              <a:latin typeface="微软雅黑" charset="0"/>
              <a:ea typeface="微软雅黑" charset="0"/>
              <a:cs typeface="微软雅黑" charset="0"/>
            </a:endParaRPr>
          </a:p>
          <a:p>
            <a:pPr marL="514350" indent="-514350">
              <a:buFont typeface="+mj-lt"/>
              <a:buAutoNum type="arabicPeriod"/>
            </a:pPr>
            <a:r>
              <a:rPr lang="zh-CN" altLang="en-US" sz="1800">
                <a:latin typeface="微软雅黑" charset="0"/>
                <a:ea typeface="微软雅黑" charset="0"/>
                <a:cs typeface="微软雅黑" charset="0"/>
              </a:rPr>
              <a:t>外观局部硅胶防护</a:t>
            </a:r>
            <a:r>
              <a:rPr lang="en-US" altLang="zh-CN" sz="1800">
                <a:latin typeface="微软雅黑" charset="0"/>
                <a:ea typeface="微软雅黑" charset="0"/>
                <a:cs typeface="微软雅黑" charset="0"/>
              </a:rPr>
              <a:t>，</a:t>
            </a:r>
            <a:r>
              <a:rPr lang="zh-CN" altLang="en-US" sz="1800">
                <a:latin typeface="微软雅黑" charset="0"/>
                <a:ea typeface="微软雅黑" charset="0"/>
                <a:cs typeface="微软雅黑" charset="0"/>
              </a:rPr>
              <a:t>保护车辆和</a:t>
            </a:r>
            <a:r>
              <a:rPr lang="zh-CN" altLang="en-US" sz="1800">
                <a:latin typeface="微软雅黑" charset="0"/>
                <a:ea typeface="微软雅黑" charset="0"/>
                <a:cs typeface="微软雅黑" charset="0"/>
              </a:rPr>
              <a:t>电池</a:t>
            </a:r>
            <a:endParaRPr lang="zh-CN" altLang="en-US" sz="1800">
              <a:latin typeface="微软雅黑" charset="0"/>
              <a:ea typeface="微软雅黑" charset="0"/>
              <a:cs typeface="微软雅黑" charset="0"/>
            </a:endParaRPr>
          </a:p>
          <a:p>
            <a:pPr marL="514350" indent="-514350">
              <a:buFont typeface="+mj-lt"/>
              <a:buAutoNum type="arabicPeriod"/>
            </a:pPr>
            <a:r>
              <a:rPr lang="zh-CN" altLang="en-US" sz="1800">
                <a:latin typeface="微软雅黑" charset="0"/>
                <a:ea typeface="微软雅黑" charset="0"/>
                <a:cs typeface="微软雅黑" charset="0"/>
              </a:rPr>
              <a:t>显示屏升级变大，显示屏显示直观，充电信息显示完整</a:t>
            </a:r>
            <a:endParaRPr lang="zh-CN" altLang="en-US" sz="1800">
              <a:latin typeface="微软雅黑" charset="0"/>
              <a:ea typeface="微软雅黑" charset="0"/>
              <a:cs typeface="微软雅黑" charset="0"/>
            </a:endParaRPr>
          </a:p>
          <a:p>
            <a:pPr marL="514350" indent="-514350">
              <a:buFont typeface="+mj-lt"/>
              <a:buAutoNum type="arabicPeriod"/>
            </a:pPr>
            <a:r>
              <a:rPr lang="zh-CN" altLang="en-US" sz="1800">
                <a:latin typeface="微软雅黑" charset="0"/>
                <a:ea typeface="微软雅黑" charset="0"/>
                <a:cs typeface="微软雅黑" charset="0"/>
              </a:rPr>
              <a:t>具有蜂鸣器工作状态提示</a:t>
            </a:r>
            <a:endParaRPr lang="zh-CN" altLang="en-US" sz="1800">
              <a:latin typeface="微软雅黑" charset="0"/>
              <a:ea typeface="微软雅黑" charset="0"/>
              <a:cs typeface="微软雅黑" charset="0"/>
            </a:endParaRPr>
          </a:p>
          <a:p>
            <a:pPr marL="514350" indent="-514350">
              <a:buFont typeface="+mj-lt"/>
              <a:buAutoNum type="arabicPeriod"/>
            </a:pPr>
            <a:r>
              <a:rPr lang="zh-CN" altLang="en-US" sz="1800">
                <a:latin typeface="微软雅黑" charset="0"/>
                <a:ea typeface="微软雅黑" charset="0"/>
                <a:cs typeface="微软雅黑" charset="0"/>
              </a:rPr>
              <a:t>支持上传充电数据到云端</a:t>
            </a:r>
            <a:endParaRPr lang="zh-CN" altLang="en-US" sz="1800">
              <a:latin typeface="微软雅黑" charset="0"/>
              <a:ea typeface="微软雅黑" charset="0"/>
              <a:cs typeface="微软雅黑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:dissolve/>
      </p:transition>
    </mc:Choice>
    <mc:Fallback>
      <p:transition>
        <p:dissolv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11007" y="6773"/>
            <a:ext cx="12157287" cy="751840"/>
          </a:xfrm>
          <a:prstGeom prst="rect">
            <a:avLst/>
          </a:prstGeom>
          <a:gradFill>
            <a:gsLst>
              <a:gs pos="0">
                <a:srgbClr val="FE4444"/>
              </a:gs>
              <a:gs pos="100000">
                <a:srgbClr val="832B2B"/>
              </a:gs>
            </a:gsLst>
            <a:lin ang="16200000" scaled="0"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 altLang="zh-CN" sz="2400"/>
          </a:p>
        </p:txBody>
      </p:sp>
      <p:sp>
        <p:nvSpPr>
          <p:cNvPr id="6" name="矩形 5"/>
          <p:cNvSpPr/>
          <p:nvPr/>
        </p:nvSpPr>
        <p:spPr>
          <a:xfrm>
            <a:off x="11853" y="55033"/>
            <a:ext cx="12168293" cy="6248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zh-CN" sz="3465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8</a:t>
            </a:r>
            <a:r>
              <a:rPr lang="en-US" altLang="zh-CN" sz="3465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004Q-48V</a:t>
            </a:r>
            <a:r>
              <a:rPr lang="en-US" altLang="zh-CN" sz="3465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lang="zh-CN" altLang="en-US" sz="3465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信息化架构</a:t>
            </a:r>
            <a:endParaRPr lang="zh-CN" altLang="en-US" sz="3465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grpSp>
        <p:nvGrpSpPr>
          <p:cNvPr id="11" name="组 10"/>
          <p:cNvGrpSpPr/>
          <p:nvPr/>
        </p:nvGrpSpPr>
        <p:grpSpPr>
          <a:xfrm>
            <a:off x="4914752" y="2452138"/>
            <a:ext cx="1105963" cy="1930566"/>
            <a:chOff x="4011511" y="1873884"/>
            <a:chExt cx="1574984" cy="3090639"/>
          </a:xfrm>
        </p:grpSpPr>
        <p:pic>
          <p:nvPicPr>
            <p:cNvPr id="3" name="Picture 4" descr="GTRMBPSSD:Users:gtr987:Pictures:iPhoto Library:Masters:2013:10:22:20131022-123354:Screen Shot 2013-10-22 at 12.32.27 PM.png"/>
            <p:cNvPicPr>
              <a:picLocks noChangeAspect="1"/>
            </p:cNvPicPr>
            <p:nvPr/>
          </p:nvPicPr>
          <p:blipFill rotWithShape="1">
            <a:blip r:embed="rId1" cstate="print"/>
            <a:srcRect/>
            <a:stretch>
              <a:fillRect/>
            </a:stretch>
          </p:blipFill>
          <p:spPr bwMode="auto">
            <a:xfrm>
              <a:off x="4011511" y="1873884"/>
              <a:ext cx="1574984" cy="309063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9" name="图片 8" descr="2.pic.jpg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4191000" y="2495550"/>
              <a:ext cx="1214282" cy="2073009"/>
            </a:xfrm>
            <a:prstGeom prst="rect">
              <a:avLst/>
            </a:prstGeom>
          </p:spPr>
        </p:pic>
      </p:grpSp>
      <p:grpSp>
        <p:nvGrpSpPr>
          <p:cNvPr id="7" name="组 22"/>
          <p:cNvGrpSpPr/>
          <p:nvPr/>
        </p:nvGrpSpPr>
        <p:grpSpPr>
          <a:xfrm>
            <a:off x="6891144" y="2339108"/>
            <a:ext cx="2993314" cy="2043604"/>
            <a:chOff x="4411469" y="1902241"/>
            <a:chExt cx="3991422" cy="2731171"/>
          </a:xfrm>
        </p:grpSpPr>
        <p:pic>
          <p:nvPicPr>
            <p:cNvPr id="8" name="Picture 9" descr="laptop.gif"/>
            <p:cNvPicPr>
              <a:picLocks noChangeAspect="1"/>
            </p:cNvPicPr>
            <p:nvPr/>
          </p:nvPicPr>
          <p:blipFill rotWithShape="1">
            <a:blip r:embed="rId3"/>
            <a:srcRect/>
            <a:stretch>
              <a:fillRect/>
            </a:stretch>
          </p:blipFill>
          <p:spPr>
            <a:xfrm>
              <a:off x="4411469" y="1902241"/>
              <a:ext cx="3991422" cy="2731171"/>
            </a:xfrm>
            <a:prstGeom prst="rect">
              <a:avLst/>
            </a:prstGeom>
          </p:spPr>
        </p:pic>
        <p:pic>
          <p:nvPicPr>
            <p:cNvPr id="13" name="图片 12" descr="屏幕快照 2017-11-06 下午11.26.25.png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4959249" y="2061062"/>
              <a:ext cx="2901109" cy="1759048"/>
            </a:xfrm>
            <a:prstGeom prst="rect">
              <a:avLst/>
            </a:prstGeom>
          </p:spPr>
        </p:pic>
      </p:grpSp>
      <p:sp>
        <p:nvSpPr>
          <p:cNvPr id="12" name="TextBox 15"/>
          <p:cNvSpPr txBox="1"/>
          <p:nvPr/>
        </p:nvSpPr>
        <p:spPr>
          <a:xfrm>
            <a:off x="1887855" y="5073650"/>
            <a:ext cx="1346200" cy="29718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zh-CN" altLang="en-US" sz="1335" b="1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充电机</a:t>
            </a:r>
            <a:endParaRPr lang="zh-CN" altLang="en-US" sz="1335" b="1" dirty="0" smtClean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14" name="TextBox 15"/>
          <p:cNvSpPr txBox="1"/>
          <p:nvPr/>
        </p:nvSpPr>
        <p:spPr>
          <a:xfrm>
            <a:off x="5040630" y="5074285"/>
            <a:ext cx="1346200" cy="29718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zh-CN" altLang="en-US" sz="1335" b="1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小程序或</a:t>
            </a:r>
            <a:r>
              <a:rPr lang="en-US" altLang="zh-CN" sz="1335" b="1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APP</a:t>
            </a:r>
            <a:endParaRPr lang="en-US" altLang="zh-CN" sz="1335" b="1" dirty="0" smtClean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15" name="TextBox 15"/>
          <p:cNvSpPr txBox="1"/>
          <p:nvPr/>
        </p:nvSpPr>
        <p:spPr>
          <a:xfrm>
            <a:off x="7992110" y="5074285"/>
            <a:ext cx="1346200" cy="29718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zh-CN" altLang="en-US" sz="1335" b="1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服务器</a:t>
            </a:r>
            <a:endParaRPr lang="zh-CN" altLang="en-US" sz="1335" b="1" dirty="0" smtClean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pic>
        <p:nvPicPr>
          <p:cNvPr id="77" name="Picture 76" descr="http://storage.ubertor.com/smart.myubertor.com/content/image/70.gif"/>
          <p:cNvPicPr>
            <a:picLocks noChangeAspect="1" noChangeArrowheads="1"/>
          </p:cNvPicPr>
          <p:nvPr>
            <p:custDataLst>
              <p:tags r:id="rId5"/>
            </p:custDataLst>
          </p:nvPr>
        </p:nvPicPr>
        <p:blipFill>
          <a:blip r:embed="rId6" cstate="screen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1799590" y="5023485"/>
            <a:ext cx="363855" cy="398145"/>
          </a:xfrm>
          <a:prstGeom prst="rect">
            <a:avLst/>
          </a:prstGeom>
          <a:noFill/>
        </p:spPr>
      </p:pic>
      <p:pic>
        <p:nvPicPr>
          <p:cNvPr id="16" name="Picture 76" descr="http://storage.ubertor.com/smart.myubertor.com/content/image/70.gif"/>
          <p:cNvPicPr>
            <a:picLocks noChangeAspect="1" noChangeArrowheads="1"/>
          </p:cNvPicPr>
          <p:nvPr>
            <p:custDataLst>
              <p:tags r:id="rId8"/>
            </p:custDataLst>
          </p:nvPr>
        </p:nvPicPr>
        <p:blipFill>
          <a:blip r:embed="rId6" cstate="screen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4676775" y="5073650"/>
            <a:ext cx="363855" cy="398145"/>
          </a:xfrm>
          <a:prstGeom prst="rect">
            <a:avLst/>
          </a:prstGeom>
          <a:noFill/>
        </p:spPr>
      </p:pic>
      <p:pic>
        <p:nvPicPr>
          <p:cNvPr id="87" name="Picture 10_" descr="https://cdn4.iconfinder.com/data/icons/free-large-boss-icon-set/512/Admin.png"/>
          <p:cNvPicPr>
            <a:picLocks noChangeAspect="1" noChangeArrowheads="1"/>
          </p:cNvPicPr>
          <p:nvPr>
            <p:custDataLst>
              <p:tags r:id="rId9"/>
            </p:custDataLst>
          </p:nvPr>
        </p:nvPicPr>
        <p:blipFill>
          <a:blip r:embed="rId10" cstate="screen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saturation sat="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7675245" y="4815205"/>
            <a:ext cx="622935" cy="606425"/>
          </a:xfrm>
          <a:prstGeom prst="rect">
            <a:avLst/>
          </a:prstGeom>
          <a:noFill/>
        </p:spPr>
      </p:pic>
      <p:sp>
        <p:nvSpPr>
          <p:cNvPr id="17" name="TextBox 10"/>
          <p:cNvSpPr txBox="1"/>
          <p:nvPr/>
        </p:nvSpPr>
        <p:spPr>
          <a:xfrm>
            <a:off x="635000" y="1120140"/>
            <a:ext cx="9114790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2000" b="1" dirty="0">
                <a:solidFill>
                  <a:prstClr val="black"/>
                </a:solidFill>
              </a:rPr>
              <a:t>充电信息化系统由充电机、移动端应用程序和云端服务器组成</a:t>
            </a:r>
            <a:endParaRPr lang="zh-CN" altLang="en-US" sz="2000" b="1" dirty="0">
              <a:solidFill>
                <a:prstClr val="black"/>
              </a:solidFill>
            </a:endParaRPr>
          </a:p>
        </p:txBody>
      </p:sp>
      <p:pic>
        <p:nvPicPr>
          <p:cNvPr id="19" name="图片 18" descr="1791634795601_.pic_hd"/>
          <p:cNvPicPr>
            <a:picLocks noChangeAspect="1"/>
          </p:cNvPicPr>
          <p:nvPr/>
        </p:nvPicPr>
        <p:blipFill>
          <a:blip r:embed="rId12"/>
          <a:srcRect l="36559" t="6108" r="37058" b="5587"/>
          <a:stretch>
            <a:fillRect/>
          </a:stretch>
        </p:blipFill>
        <p:spPr>
          <a:xfrm>
            <a:off x="1601470" y="2452370"/>
            <a:ext cx="1455420" cy="230124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:dissolve/>
      </p:transition>
    </mc:Choice>
    <mc:Fallback>
      <p:transition>
        <p:dissolv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11007" y="6773"/>
            <a:ext cx="12157287" cy="751840"/>
          </a:xfrm>
          <a:prstGeom prst="rect">
            <a:avLst/>
          </a:prstGeom>
          <a:gradFill>
            <a:gsLst>
              <a:gs pos="0">
                <a:srgbClr val="FE4444"/>
              </a:gs>
              <a:gs pos="100000">
                <a:srgbClr val="832B2B"/>
              </a:gs>
            </a:gsLst>
            <a:lin ang="16200000" scaled="0"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 altLang="zh-CN" sz="2400"/>
          </a:p>
        </p:txBody>
      </p:sp>
      <p:sp>
        <p:nvSpPr>
          <p:cNvPr id="6" name="矩形 5"/>
          <p:cNvSpPr/>
          <p:nvPr/>
        </p:nvSpPr>
        <p:spPr>
          <a:xfrm>
            <a:off x="23283" y="121708"/>
            <a:ext cx="12168293" cy="6248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zh-CN" sz="3465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8</a:t>
            </a:r>
            <a:r>
              <a:rPr lang="en-US" altLang="zh-CN" sz="3465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004Q-48V</a:t>
            </a:r>
            <a:r>
              <a:rPr lang="en-US" altLang="zh-CN" sz="3465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lang="zh-CN" altLang="en-US" sz="3465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数据传输方案</a:t>
            </a:r>
            <a:endParaRPr lang="zh-CN" altLang="en-US" sz="3465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grpSp>
        <p:nvGrpSpPr>
          <p:cNvPr id="7" name="组 22"/>
          <p:cNvGrpSpPr/>
          <p:nvPr/>
        </p:nvGrpSpPr>
        <p:grpSpPr>
          <a:xfrm>
            <a:off x="6741160" y="3393440"/>
            <a:ext cx="1857375" cy="1584960"/>
            <a:chOff x="4411469" y="1902241"/>
            <a:chExt cx="3991422" cy="2731171"/>
          </a:xfrm>
        </p:grpSpPr>
        <p:pic>
          <p:nvPicPr>
            <p:cNvPr id="8" name="Picture 9" descr="laptop.gif"/>
            <p:cNvPicPr>
              <a:picLocks noChangeAspect="1"/>
            </p:cNvPicPr>
            <p:nvPr/>
          </p:nvPicPr>
          <p:blipFill rotWithShape="1">
            <a:blip r:embed="rId1"/>
            <a:srcRect/>
            <a:stretch>
              <a:fillRect/>
            </a:stretch>
          </p:blipFill>
          <p:spPr>
            <a:xfrm>
              <a:off x="4411469" y="1902241"/>
              <a:ext cx="3991422" cy="2731171"/>
            </a:xfrm>
            <a:prstGeom prst="rect">
              <a:avLst/>
            </a:prstGeom>
          </p:spPr>
        </p:pic>
        <p:pic>
          <p:nvPicPr>
            <p:cNvPr id="13" name="图片 12" descr="屏幕快照 2017-11-06 下午11.26.25.png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4959249" y="2061062"/>
              <a:ext cx="2901109" cy="1759048"/>
            </a:xfrm>
            <a:prstGeom prst="rect">
              <a:avLst/>
            </a:prstGeom>
          </p:spPr>
        </p:pic>
      </p:grpSp>
      <p:sp>
        <p:nvSpPr>
          <p:cNvPr id="4" name="文本框 3"/>
          <p:cNvSpPr txBox="1"/>
          <p:nvPr/>
        </p:nvSpPr>
        <p:spPr>
          <a:xfrm>
            <a:off x="4761865" y="3244850"/>
            <a:ext cx="2540000" cy="36830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/>
              <a:t>                           </a:t>
            </a:r>
            <a:endParaRPr lang="zh-CN" altLang="en-US"/>
          </a:p>
        </p:txBody>
      </p:sp>
      <p:pic>
        <p:nvPicPr>
          <p:cNvPr id="19" name="图片 18" descr="1791634795601_.pic_hd"/>
          <p:cNvPicPr>
            <a:picLocks noChangeAspect="1"/>
          </p:cNvPicPr>
          <p:nvPr/>
        </p:nvPicPr>
        <p:blipFill>
          <a:blip r:embed="rId3"/>
          <a:srcRect l="36559" t="6108" r="37058" b="5587"/>
          <a:stretch>
            <a:fillRect/>
          </a:stretch>
        </p:blipFill>
        <p:spPr>
          <a:xfrm>
            <a:off x="426085" y="3546475"/>
            <a:ext cx="1215390" cy="1921510"/>
          </a:xfrm>
          <a:prstGeom prst="rect">
            <a:avLst/>
          </a:prstGeom>
        </p:spPr>
      </p:pic>
      <p:sp>
        <p:nvSpPr>
          <p:cNvPr id="20" name="矩形 19"/>
          <p:cNvSpPr/>
          <p:nvPr/>
        </p:nvSpPr>
        <p:spPr>
          <a:xfrm>
            <a:off x="1899920" y="3051810"/>
            <a:ext cx="1623060" cy="2345055"/>
          </a:xfrm>
          <a:prstGeom prst="rect">
            <a:avLst/>
          </a:prstGeom>
          <a:noFill/>
          <a:ln>
            <a:solidFill>
              <a:schemeClr val="tx1">
                <a:lumMod val="75000"/>
                <a:lumOff val="25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21" name="文本框 20"/>
          <p:cNvSpPr txBox="1"/>
          <p:nvPr/>
        </p:nvSpPr>
        <p:spPr>
          <a:xfrm>
            <a:off x="1899285" y="3051810"/>
            <a:ext cx="1623060" cy="306705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p>
            <a:pPr algn="ctr"/>
            <a:r>
              <a:rPr lang="en-US" altLang="zh-CN" sz="1400">
                <a:solidFill>
                  <a:schemeClr val="bg1"/>
                </a:solidFill>
              </a:rPr>
              <a:t>AGM</a:t>
            </a:r>
            <a:endParaRPr lang="en-US" altLang="zh-CN" sz="1400">
              <a:solidFill>
                <a:schemeClr val="bg1"/>
              </a:solidFill>
            </a:endParaRPr>
          </a:p>
        </p:txBody>
      </p:sp>
      <p:sp>
        <p:nvSpPr>
          <p:cNvPr id="22" name="文本框 21"/>
          <p:cNvSpPr txBox="1"/>
          <p:nvPr/>
        </p:nvSpPr>
        <p:spPr>
          <a:xfrm>
            <a:off x="1976120" y="3491865"/>
            <a:ext cx="1506855" cy="101473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en-US" altLang="zh-CN" sz="1200"/>
              <a:t>  14.5 V   </a:t>
            </a:r>
            <a:endParaRPr lang="en-US" altLang="zh-CN" sz="1200"/>
          </a:p>
          <a:p>
            <a:pPr algn="ctr"/>
            <a:r>
              <a:rPr lang="en-US" altLang="zh-CN" sz="1200"/>
              <a:t>15.5 A</a:t>
            </a:r>
            <a:endParaRPr lang="en-US" altLang="zh-CN" sz="1200"/>
          </a:p>
          <a:p>
            <a:pPr algn="ctr"/>
            <a:r>
              <a:rPr lang="en-US" altLang="zh-CN" sz="1200"/>
              <a:t>  20.5 AH</a:t>
            </a:r>
            <a:endParaRPr lang="en-US" altLang="zh-CN" sz="1200"/>
          </a:p>
          <a:p>
            <a:pPr algn="ctr"/>
            <a:r>
              <a:rPr lang="en-US" altLang="zh-CN" sz="1200"/>
              <a:t> 2</a:t>
            </a:r>
            <a:r>
              <a:rPr lang="en-US" altLang="zh-CN" sz="1200">
                <a:sym typeface="+mn-ea"/>
              </a:rPr>
              <a:t>.1 H</a:t>
            </a:r>
            <a:endParaRPr lang="en-US" altLang="zh-CN" sz="1200"/>
          </a:p>
          <a:p>
            <a:pPr algn="ctr"/>
            <a:r>
              <a:rPr lang="en-US" altLang="zh-CN" sz="1200"/>
              <a:t>    70 %</a:t>
            </a:r>
            <a:endParaRPr lang="en-US" altLang="zh-CN" sz="1200"/>
          </a:p>
        </p:txBody>
      </p:sp>
      <p:pic>
        <p:nvPicPr>
          <p:cNvPr id="23" name="图片 22" descr="QQ截图2021070514362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13940" y="4530725"/>
            <a:ext cx="759460" cy="751840"/>
          </a:xfrm>
          <a:prstGeom prst="rect">
            <a:avLst/>
          </a:prstGeom>
        </p:spPr>
      </p:pic>
      <p:cxnSp>
        <p:nvCxnSpPr>
          <p:cNvPr id="24" name="直接连接符 23"/>
          <p:cNvCxnSpPr/>
          <p:nvPr/>
        </p:nvCxnSpPr>
        <p:spPr>
          <a:xfrm flipV="1">
            <a:off x="919480" y="3149600"/>
            <a:ext cx="845820" cy="75438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直接连接符 24"/>
          <p:cNvCxnSpPr/>
          <p:nvPr/>
        </p:nvCxnSpPr>
        <p:spPr>
          <a:xfrm>
            <a:off x="931545" y="4302760"/>
            <a:ext cx="930910" cy="109664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7" name="图片 26" descr="828847b2cb1fb229b8da2ae282ff2cb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656330" y="2432050"/>
            <a:ext cx="2540000" cy="1765300"/>
          </a:xfrm>
          <a:prstGeom prst="rect">
            <a:avLst/>
          </a:prstGeom>
        </p:spPr>
      </p:pic>
      <p:sp>
        <p:nvSpPr>
          <p:cNvPr id="30" name="直角三角形 29"/>
          <p:cNvSpPr/>
          <p:nvPr/>
        </p:nvSpPr>
        <p:spPr>
          <a:xfrm rot="17820000">
            <a:off x="2937510" y="3641725"/>
            <a:ext cx="1235075" cy="561975"/>
          </a:xfrm>
          <a:prstGeom prst="rtTriangl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pic>
        <p:nvPicPr>
          <p:cNvPr id="31" name="图片 30" descr="816c04252731401d116dcb030ee0b53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930900" y="1644650"/>
            <a:ext cx="3053715" cy="1263015"/>
          </a:xfrm>
          <a:prstGeom prst="rect">
            <a:avLst/>
          </a:prstGeom>
        </p:spPr>
      </p:pic>
      <p:grpSp>
        <p:nvGrpSpPr>
          <p:cNvPr id="32" name="Group 28"/>
          <p:cNvGrpSpPr/>
          <p:nvPr/>
        </p:nvGrpSpPr>
        <p:grpSpPr>
          <a:xfrm rot="0">
            <a:off x="6995795" y="2115185"/>
            <a:ext cx="1120140" cy="542925"/>
            <a:chOff x="3968882" y="3302124"/>
            <a:chExt cx="1810486" cy="864096"/>
          </a:xfrm>
        </p:grpSpPr>
        <p:sp>
          <p:nvSpPr>
            <p:cNvPr id="60" name="Can 59"/>
            <p:cNvSpPr/>
            <p:nvPr>
              <p:custDataLst>
                <p:tags r:id="rId7"/>
              </p:custDataLst>
            </p:nvPr>
          </p:nvSpPr>
          <p:spPr>
            <a:xfrm>
              <a:off x="3968882" y="3302124"/>
              <a:ext cx="946392" cy="864096"/>
            </a:xfrm>
            <a:prstGeom prst="can">
              <a:avLst>
                <a:gd name="adj" fmla="val 25108"/>
              </a:avLst>
            </a:prstGeom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lIns="0" rIns="0" rtlCol="0" anchor="ctr"/>
            <a:p>
              <a:pPr algn="ctr"/>
              <a:r>
                <a:rPr lang="en-US" sz="600" dirty="0">
                  <a:latin typeface="Helvetica"/>
                  <a:cs typeface="Helvetica"/>
                </a:rPr>
                <a:t>Charge</a:t>
              </a:r>
              <a:endParaRPr lang="en-US" sz="600" dirty="0">
                <a:latin typeface="Helvetica"/>
                <a:cs typeface="Helvetica"/>
              </a:endParaRPr>
            </a:p>
            <a:p>
              <a:pPr algn="ctr"/>
              <a:r>
                <a:rPr lang="en-US" sz="600" dirty="0">
                  <a:latin typeface="Helvetica"/>
                  <a:cs typeface="Helvetica"/>
                </a:rPr>
                <a:t>Date</a:t>
              </a:r>
              <a:endParaRPr lang="en-US" sz="600" dirty="0">
                <a:latin typeface="Helvetica"/>
                <a:cs typeface="Helvetica"/>
              </a:endParaRPr>
            </a:p>
          </p:txBody>
        </p:sp>
        <p:sp>
          <p:nvSpPr>
            <p:cNvPr id="61" name="Can 60"/>
            <p:cNvSpPr/>
            <p:nvPr>
              <p:custDataLst>
                <p:tags r:id="rId8"/>
              </p:custDataLst>
            </p:nvPr>
          </p:nvSpPr>
          <p:spPr>
            <a:xfrm>
              <a:off x="5059288" y="3302124"/>
              <a:ext cx="720080" cy="864096"/>
            </a:xfrm>
            <a:prstGeom prst="can">
              <a:avLst/>
            </a:prstGeom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rtlCol="0" anchor="ctr"/>
            <a:p>
              <a:pPr algn="ctr"/>
              <a:endParaRPr lang="en-US" sz="1500"/>
            </a:p>
          </p:txBody>
        </p:sp>
        <p:sp>
          <p:nvSpPr>
            <p:cNvPr id="62" name="Can 61"/>
            <p:cNvSpPr/>
            <p:nvPr>
              <p:custDataLst>
                <p:tags r:id="rId9"/>
              </p:custDataLst>
            </p:nvPr>
          </p:nvSpPr>
          <p:spPr>
            <a:xfrm>
              <a:off x="5059288" y="3662164"/>
              <a:ext cx="720080" cy="288032"/>
            </a:xfrm>
            <a:prstGeom prst="can">
              <a:avLst>
                <a:gd name="adj" fmla="val 47002"/>
              </a:avLst>
            </a:prstGeom>
            <a:solidFill>
              <a:srgbClr val="FFC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 sz="1500">
                <a:ln>
                  <a:solidFill>
                    <a:schemeClr val="tx1"/>
                  </a:solidFill>
                </a:ln>
              </a:endParaRPr>
            </a:p>
          </p:txBody>
        </p:sp>
        <p:sp>
          <p:nvSpPr>
            <p:cNvPr id="63" name="Can 62"/>
            <p:cNvSpPr/>
            <p:nvPr>
              <p:custDataLst>
                <p:tags r:id="rId10"/>
              </p:custDataLst>
            </p:nvPr>
          </p:nvSpPr>
          <p:spPr>
            <a:xfrm>
              <a:off x="5059288" y="3302124"/>
              <a:ext cx="720080" cy="504056"/>
            </a:xfrm>
            <a:prstGeom prst="can">
              <a:avLst/>
            </a:prstGeom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rtlCol="0" anchor="ctr"/>
            <a:p>
              <a:pPr algn="ctr"/>
              <a:endParaRPr lang="en-US" sz="1500"/>
            </a:p>
          </p:txBody>
        </p:sp>
      </p:grpSp>
      <p:sp>
        <p:nvSpPr>
          <p:cNvPr id="93" name="Freeform 92"/>
          <p:cNvSpPr/>
          <p:nvPr>
            <p:custDataLst>
              <p:tags r:id="rId11"/>
            </p:custDataLst>
          </p:nvPr>
        </p:nvSpPr>
        <p:spPr>
          <a:xfrm rot="5400000">
            <a:off x="7240270" y="2604770"/>
            <a:ext cx="624840" cy="932815"/>
          </a:xfrm>
          <a:custGeom>
            <a:avLst/>
            <a:gdLst>
              <a:gd name="connsiteX0" fmla="*/ 0 w 2373464"/>
              <a:gd name="connsiteY0" fmla="*/ 886570 h 1148963"/>
              <a:gd name="connsiteX1" fmla="*/ 2373464 w 2373464"/>
              <a:gd name="connsiteY1" fmla="*/ 0 h 1148963"/>
              <a:gd name="connsiteX2" fmla="*/ 2369488 w 2373464"/>
              <a:gd name="connsiteY2" fmla="*/ 1148963 h 1148963"/>
              <a:gd name="connsiteX3" fmla="*/ 11927 w 2373464"/>
              <a:gd name="connsiteY3" fmla="*/ 985962 h 1148963"/>
              <a:gd name="connsiteX4" fmla="*/ 11927 w 2373464"/>
              <a:gd name="connsiteY4" fmla="*/ 985962 h 1148963"/>
              <a:gd name="connsiteX0-1" fmla="*/ 0 w 2373464"/>
              <a:gd name="connsiteY0-2" fmla="*/ 886570 h 1148963"/>
              <a:gd name="connsiteX1-3" fmla="*/ 2373464 w 2373464"/>
              <a:gd name="connsiteY1-4" fmla="*/ 0 h 1148963"/>
              <a:gd name="connsiteX2-5" fmla="*/ 2369488 w 2373464"/>
              <a:gd name="connsiteY2-6" fmla="*/ 1148963 h 1148963"/>
              <a:gd name="connsiteX3-7" fmla="*/ 11927 w 2373464"/>
              <a:gd name="connsiteY3-8" fmla="*/ 985962 h 1148963"/>
              <a:gd name="connsiteX4-9" fmla="*/ 374103 w 2373464"/>
              <a:gd name="connsiteY4-10" fmla="*/ 869836 h 1148963"/>
              <a:gd name="connsiteX0-11" fmla="*/ 2070 w 2375534"/>
              <a:gd name="connsiteY0-12" fmla="*/ 886570 h 1148963"/>
              <a:gd name="connsiteX1-13" fmla="*/ 2375534 w 2375534"/>
              <a:gd name="connsiteY1-14" fmla="*/ 0 h 1148963"/>
              <a:gd name="connsiteX2-15" fmla="*/ 2371558 w 2375534"/>
              <a:gd name="connsiteY2-16" fmla="*/ 1148963 h 1148963"/>
              <a:gd name="connsiteX3-17" fmla="*/ 13997 w 2375534"/>
              <a:gd name="connsiteY3-18" fmla="*/ 985962 h 1148963"/>
              <a:gd name="connsiteX4-19" fmla="*/ 0 w 2375534"/>
              <a:gd name="connsiteY4-20" fmla="*/ 987051 h 1148963"/>
              <a:gd name="connsiteX0-21" fmla="*/ 0 w 2373464"/>
              <a:gd name="connsiteY0-22" fmla="*/ 886570 h 1148963"/>
              <a:gd name="connsiteX1-23" fmla="*/ 2373464 w 2373464"/>
              <a:gd name="connsiteY1-24" fmla="*/ 0 h 1148963"/>
              <a:gd name="connsiteX2-25" fmla="*/ 2369488 w 2373464"/>
              <a:gd name="connsiteY2-26" fmla="*/ 1148963 h 1148963"/>
              <a:gd name="connsiteX3-27" fmla="*/ 11927 w 2373464"/>
              <a:gd name="connsiteY3-28" fmla="*/ 985962 h 1148963"/>
              <a:gd name="connsiteX4-29" fmla="*/ 5446 w 2373464"/>
              <a:gd name="connsiteY4-30" fmla="*/ 987051 h 1148963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</a:cxnLst>
            <a:rect l="l" t="t" r="r" b="b"/>
            <a:pathLst>
              <a:path w="2373464" h="1148963">
                <a:moveTo>
                  <a:pt x="0" y="886570"/>
                </a:moveTo>
                <a:lnTo>
                  <a:pt x="2373464" y="0"/>
                </a:lnTo>
                <a:cubicBezTo>
                  <a:pt x="2372139" y="382988"/>
                  <a:pt x="2370813" y="765975"/>
                  <a:pt x="2369488" y="1148963"/>
                </a:cubicBezTo>
                <a:lnTo>
                  <a:pt x="11927" y="985962"/>
                </a:lnTo>
                <a:lnTo>
                  <a:pt x="5446" y="987051"/>
                </a:lnTo>
              </a:path>
            </a:pathLst>
          </a:custGeom>
          <a:solidFill>
            <a:schemeClr val="bg1">
              <a:lumMod val="95000"/>
            </a:schemeClr>
          </a:solidFill>
          <a:ln w="31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p>
            <a:pPr algn="ctr"/>
            <a:endParaRPr lang="en-US" sz="1500"/>
          </a:p>
        </p:txBody>
      </p:sp>
      <p:cxnSp>
        <p:nvCxnSpPr>
          <p:cNvPr id="101" name="直接箭头连接符 100"/>
          <p:cNvCxnSpPr/>
          <p:nvPr/>
        </p:nvCxnSpPr>
        <p:spPr>
          <a:xfrm flipH="1">
            <a:off x="5486400" y="2597150"/>
            <a:ext cx="1036320" cy="438150"/>
          </a:xfrm>
          <a:prstGeom prst="straightConnector1">
            <a:avLst/>
          </a:prstGeom>
          <a:ln w="57150">
            <a:solidFill>
              <a:schemeClr val="accent6"/>
            </a:solidFill>
            <a:headEnd type="arrow" w="med" len="med"/>
            <a:tailEnd type="arrow" w="med" len="med"/>
          </a:ln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pic>
        <p:nvPicPr>
          <p:cNvPr id="92" name="Picture 91" descr="http://png-4.findicons.com/files/icons/988/radium_neue_extra/128/sync.png"/>
          <p:cNvPicPr>
            <a:picLocks noChangeAspect="1" noChangeArrowheads="1"/>
          </p:cNvPicPr>
          <p:nvPr>
            <p:custDataLst>
              <p:tags r:id="rId12"/>
            </p:custDataLst>
          </p:nvPr>
        </p:nvPicPr>
        <p:blipFill>
          <a:blip r:embed="rId13" cstate="screen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saturation sat="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5848985" y="2665095"/>
            <a:ext cx="311150" cy="302895"/>
          </a:xfrm>
          <a:prstGeom prst="rect">
            <a:avLst/>
          </a:prstGeom>
          <a:noFill/>
        </p:spPr>
      </p:pic>
      <p:sp>
        <p:nvSpPr>
          <p:cNvPr id="47" name="Rectangle 46"/>
          <p:cNvSpPr/>
          <p:nvPr/>
        </p:nvSpPr>
        <p:spPr>
          <a:xfrm>
            <a:off x="343535" y="1089025"/>
            <a:ext cx="2766695" cy="375920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p>
            <a:pPr algn="l"/>
            <a:r>
              <a:rPr lang="zh-CN" altLang="en-US" sz="2000" b="1" dirty="0">
                <a:solidFill>
                  <a:prstClr val="black"/>
                </a:solidFill>
              </a:rPr>
              <a:t>云计算基础架构</a:t>
            </a:r>
            <a:endParaRPr lang="zh-CN" altLang="en-US" sz="2000" b="1" dirty="0">
              <a:solidFill>
                <a:prstClr val="black"/>
              </a:solidFill>
            </a:endParaRPr>
          </a:p>
        </p:txBody>
      </p:sp>
      <p:sp>
        <p:nvSpPr>
          <p:cNvPr id="33" name="Rectangle 46"/>
          <p:cNvSpPr/>
          <p:nvPr/>
        </p:nvSpPr>
        <p:spPr>
          <a:xfrm>
            <a:off x="6522720" y="5300980"/>
            <a:ext cx="5125085" cy="1360805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p>
            <a:pPr algn="l"/>
            <a:r>
              <a:rPr lang="en-US" altLang="zh-CN" sz="1600" dirty="0">
                <a:solidFill>
                  <a:prstClr val="black"/>
                </a:solidFill>
              </a:rPr>
              <a:t>1. </a:t>
            </a:r>
            <a:r>
              <a:rPr lang="zh-CN" altLang="en-US" sz="1600" dirty="0">
                <a:solidFill>
                  <a:prstClr val="black"/>
                </a:solidFill>
              </a:rPr>
              <a:t>门店技师充电完成后，录入电池编码、规格等参数，然后使用</a:t>
            </a:r>
            <a:r>
              <a:rPr lang="en-US" altLang="zh-CN" sz="1600" dirty="0">
                <a:solidFill>
                  <a:prstClr val="black"/>
                </a:solidFill>
              </a:rPr>
              <a:t>APP/</a:t>
            </a:r>
            <a:r>
              <a:rPr lang="zh-CN" altLang="en-US" sz="1600" dirty="0">
                <a:solidFill>
                  <a:prstClr val="black"/>
                </a:solidFill>
              </a:rPr>
              <a:t>小程序扫描屏幕二维码。</a:t>
            </a:r>
            <a:endParaRPr lang="zh-CN" altLang="en-US" sz="1600" dirty="0">
              <a:solidFill>
                <a:prstClr val="black"/>
              </a:solidFill>
            </a:endParaRPr>
          </a:p>
          <a:p>
            <a:pPr algn="l"/>
            <a:r>
              <a:rPr lang="en-US" altLang="zh-CN" sz="1600" dirty="0">
                <a:solidFill>
                  <a:prstClr val="black"/>
                </a:solidFill>
              </a:rPr>
              <a:t>2. </a:t>
            </a:r>
            <a:r>
              <a:rPr lang="zh-CN" altLang="en-US" sz="1600" dirty="0">
                <a:solidFill>
                  <a:prstClr val="black"/>
                </a:solidFill>
              </a:rPr>
              <a:t>手机可显示充电报告，数据同步传输至服务器。</a:t>
            </a:r>
            <a:endParaRPr lang="zh-CN" altLang="en-US" sz="1600" dirty="0">
              <a:solidFill>
                <a:prstClr val="black"/>
              </a:solidFill>
            </a:endParaRPr>
          </a:p>
          <a:p>
            <a:pPr algn="l"/>
            <a:r>
              <a:rPr lang="zh-CN" altLang="en-US" sz="1600" dirty="0">
                <a:solidFill>
                  <a:prstClr val="black"/>
                </a:solidFill>
              </a:rPr>
              <a:t>3. 服务器端可对数据进行管理和追溯。</a:t>
            </a:r>
            <a:endParaRPr lang="zh-CN" altLang="en-US" sz="1600" dirty="0">
              <a:solidFill>
                <a:prstClr val="black"/>
              </a:solidFill>
            </a:endParaRPr>
          </a:p>
          <a:p>
            <a:pPr algn="l"/>
            <a:r>
              <a:rPr lang="zh-CN" altLang="en-US" sz="1600" dirty="0">
                <a:solidFill>
                  <a:prstClr val="black"/>
                </a:solidFill>
              </a:rPr>
              <a:t>4. 加密二维码解析方法见技术文件。</a:t>
            </a:r>
            <a:endParaRPr lang="zh-CN" altLang="en-US" sz="1600" dirty="0">
              <a:solidFill>
                <a:prstClr val="black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:dissolve/>
      </p:transition>
    </mc:Choice>
    <mc:Fallback>
      <p:transition>
        <p:dissolve/>
      </p:transition>
    </mc:Fallback>
  </mc:AlternateContent>
</p:sld>
</file>

<file path=ppt/tags/tag1.xml><?xml version="1.0" encoding="utf-8"?>
<p:tagLst xmlns:p="http://schemas.openxmlformats.org/presentationml/2006/main">
  <p:tag name="COLORSETCLASSNAME" val="ColorSet1"/>
  <p:tag name="COLORS" val="-2;-2;-2;-2;-1;-2"/>
</p:tagLst>
</file>

<file path=ppt/tags/tag2.xml><?xml version="1.0" encoding="utf-8"?>
<p:tagLst xmlns:p="http://schemas.openxmlformats.org/presentationml/2006/main">
  <p:tag name="COLORSETCLASSNAME" val="ColorSet1"/>
  <p:tag name="COLORS" val="-2;-2;-2;-2;-1;-2"/>
</p:tagLst>
</file>

<file path=ppt/tags/tag3.xml><?xml version="1.0" encoding="utf-8"?>
<p:tagLst xmlns:p="http://schemas.openxmlformats.org/presentationml/2006/main">
  <p:tag name="COLORSETCLASSNAME" val="ColorSet1"/>
  <p:tag name="COLORS" val="-2;-2;-2;-2;-1;-2"/>
</p:tagLst>
</file>

<file path=ppt/tags/tag4.xml><?xml version="1.0" encoding="utf-8"?>
<p:tagLst xmlns:p="http://schemas.openxmlformats.org/presentationml/2006/main">
  <p:tag name="COLORSETCLASSNAME" val="ColorSet1"/>
  <p:tag name="COLORS" val="Blue1;White;-1;White;-1;-2"/>
</p:tagLst>
</file>

<file path=ppt/tags/tag5.xml><?xml version="1.0" encoding="utf-8"?>
<p:tagLst xmlns:p="http://schemas.openxmlformats.org/presentationml/2006/main">
  <p:tag name="COLORSETCLASSNAME" val="ColorSet1"/>
  <p:tag name="COLORS" val="-1;White;-1;White;-1;-2"/>
</p:tagLst>
</file>

<file path=ppt/tags/tag6.xml><?xml version="1.0" encoding="utf-8"?>
<p:tagLst xmlns:p="http://schemas.openxmlformats.org/presentationml/2006/main">
  <p:tag name="COLORSETCLASSNAME" val="ColorSet1"/>
  <p:tag name="COLORS" val="-1;White;-1;White;-1;-2"/>
</p:tagLst>
</file>

<file path=ppt/tags/tag7.xml><?xml version="1.0" encoding="utf-8"?>
<p:tagLst xmlns:p="http://schemas.openxmlformats.org/presentationml/2006/main">
  <p:tag name="COLORSETCLASSNAME" val="ColorSet1"/>
  <p:tag name="COLORS" val="-1;White;-1;White;-1;-2"/>
</p:tagLst>
</file>

<file path=ppt/tags/tag8.xml><?xml version="1.0" encoding="utf-8"?>
<p:tagLst xmlns:p="http://schemas.openxmlformats.org/presentationml/2006/main">
  <p:tag name="COLORSETCLASSNAME" val="ColorSet1"/>
  <p:tag name="COLORS" val="-1;-1;-1;White;-1;-2"/>
</p:tagLst>
</file>

<file path=ppt/tags/tag9.xml><?xml version="1.0" encoding="utf-8"?>
<p:tagLst xmlns:p="http://schemas.openxmlformats.org/presentationml/2006/main">
  <p:tag name="COLORSETCLASSNAME" val="ColorSet1"/>
  <p:tag name="COLORS" val="-2;-2;-2;-2;-1;-2"/>
</p:tagLst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3113</Words>
  <Application>WPS 表格</Application>
  <PresentationFormat>Widescreen</PresentationFormat>
  <Paragraphs>277</Paragraphs>
  <Slides>8</Slides>
  <Notes>3</Notes>
  <HiddenSlides>0</HiddenSlides>
  <MMClips>0</MMClips>
  <ScaleCrop>false</ScaleCrop>
  <HeadingPairs>
    <vt:vector size="6" baseType="variant">
      <vt:variant>
        <vt:lpstr>已用的字体</vt:lpstr>
      </vt:variant>
      <vt:variant>
        <vt:i4>19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8</vt:i4>
      </vt:variant>
    </vt:vector>
  </HeadingPairs>
  <TitlesOfParts>
    <vt:vector size="28" baseType="lpstr">
      <vt:lpstr>Arial</vt:lpstr>
      <vt:lpstr>宋体</vt:lpstr>
      <vt:lpstr>Wingdings</vt:lpstr>
      <vt:lpstr>微软雅黑</vt:lpstr>
      <vt:lpstr>汉仪旗黑</vt:lpstr>
      <vt:lpstr>Helvetica Regular</vt:lpstr>
      <vt:lpstr>微软雅黑</vt:lpstr>
      <vt:lpstr>Helvetica</vt:lpstr>
      <vt:lpstr>Calibri</vt:lpstr>
      <vt:lpstr>Helvetica Neue</vt:lpstr>
      <vt:lpstr>汉仪书宋二KW</vt:lpstr>
      <vt:lpstr>宋体</vt:lpstr>
      <vt:lpstr>Arial Unicode MS</vt:lpstr>
      <vt:lpstr>Calibri Light</vt:lpstr>
      <vt:lpstr>Helvetica</vt:lpstr>
      <vt:lpstr>Arial</vt:lpstr>
      <vt:lpstr>微软雅黑</vt:lpstr>
      <vt:lpstr>宋体</vt:lpstr>
      <vt:lpstr>宋体-简</vt:lpstr>
      <vt:lpstr>Office 主题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LeiWang</dc:creator>
  <cp:lastModifiedBy>王磊</cp:lastModifiedBy>
  <cp:revision>28</cp:revision>
  <dcterms:created xsi:type="dcterms:W3CDTF">2025-02-19T02:50:29Z</dcterms:created>
  <dcterms:modified xsi:type="dcterms:W3CDTF">2025-02-19T02:50:29Z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2052-6.14.0.8924</vt:lpwstr>
  </property>
  <property fmtid="{D5CDD505-2E9C-101B-9397-08002B2CF9AE}" pid="3" name="ICV">
    <vt:lpwstr>328A6EC0974B72032744B567A7FD1D0C_43</vt:lpwstr>
  </property>
</Properties>
</file>